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5"/>
  </p:notesMasterIdLst>
  <p:handoutMasterIdLst>
    <p:handoutMasterId r:id="rId66"/>
  </p:handoutMasterIdLst>
  <p:sldIdLst>
    <p:sldId id="305" r:id="rId2"/>
    <p:sldId id="315" r:id="rId3"/>
    <p:sldId id="357" r:id="rId4"/>
    <p:sldId id="449" r:id="rId5"/>
    <p:sldId id="302" r:id="rId6"/>
    <p:sldId id="389" r:id="rId7"/>
    <p:sldId id="391" r:id="rId8"/>
    <p:sldId id="390" r:id="rId9"/>
    <p:sldId id="448" r:id="rId10"/>
    <p:sldId id="439" r:id="rId11"/>
    <p:sldId id="454" r:id="rId12"/>
    <p:sldId id="382" r:id="rId13"/>
    <p:sldId id="383" r:id="rId14"/>
    <p:sldId id="384" r:id="rId15"/>
    <p:sldId id="442" r:id="rId16"/>
    <p:sldId id="457" r:id="rId17"/>
    <p:sldId id="456" r:id="rId18"/>
    <p:sldId id="458" r:id="rId19"/>
    <p:sldId id="459" r:id="rId20"/>
    <p:sldId id="460" r:id="rId21"/>
    <p:sldId id="461" r:id="rId22"/>
    <p:sldId id="307" r:id="rId23"/>
    <p:sldId id="463" r:id="rId24"/>
    <p:sldId id="312" r:id="rId25"/>
    <p:sldId id="319" r:id="rId26"/>
    <p:sldId id="323" r:id="rId27"/>
    <p:sldId id="324" r:id="rId28"/>
    <p:sldId id="325" r:id="rId29"/>
    <p:sldId id="326" r:id="rId30"/>
    <p:sldId id="327" r:id="rId31"/>
    <p:sldId id="328" r:id="rId32"/>
    <p:sldId id="329" r:id="rId33"/>
    <p:sldId id="464" r:id="rId34"/>
    <p:sldId id="466" r:id="rId35"/>
    <p:sldId id="465" r:id="rId36"/>
    <p:sldId id="330" r:id="rId37"/>
    <p:sldId id="394" r:id="rId38"/>
    <p:sldId id="360" r:id="rId39"/>
    <p:sldId id="462" r:id="rId40"/>
    <p:sldId id="372" r:id="rId41"/>
    <p:sldId id="373" r:id="rId42"/>
    <p:sldId id="452" r:id="rId43"/>
    <p:sldId id="371" r:id="rId44"/>
    <p:sldId id="453" r:id="rId45"/>
    <p:sldId id="468" r:id="rId46"/>
    <p:sldId id="469" r:id="rId47"/>
    <p:sldId id="437" r:id="rId48"/>
    <p:sldId id="471" r:id="rId49"/>
    <p:sldId id="472" r:id="rId50"/>
    <p:sldId id="473" r:id="rId51"/>
    <p:sldId id="443" r:id="rId52"/>
    <p:sldId id="470" r:id="rId53"/>
    <p:sldId id="308" r:id="rId54"/>
    <p:sldId id="309" r:id="rId55"/>
    <p:sldId id="311" r:id="rId56"/>
    <p:sldId id="455" r:id="rId57"/>
    <p:sldId id="374" r:id="rId58"/>
    <p:sldId id="380" r:id="rId59"/>
    <p:sldId id="376" r:id="rId60"/>
    <p:sldId id="377" r:id="rId61"/>
    <p:sldId id="375" r:id="rId62"/>
    <p:sldId id="379" r:id="rId63"/>
    <p:sldId id="474" r:id="rId64"/>
  </p:sldIdLst>
  <p:sldSz cx="12192000" cy="6858000"/>
  <p:notesSz cx="6858000" cy="9144000"/>
  <p:embeddedFontLst>
    <p:embeddedFont>
      <p:font typeface="Cambria Math" panose="02040503050406030204" pitchFamily="18" charset="0"/>
      <p:regular r:id="rId67"/>
    </p:embeddedFont>
    <p:embeddedFont>
      <p:font typeface="Esteban" panose="02000000000000000000" pitchFamily="2" charset="0"/>
      <p:regular r:id="rId68"/>
    </p:embeddedFont>
    <p:embeddedFont>
      <p:font typeface="Fira Code" panose="020B0809050000020004" pitchFamily="49" charset="0"/>
      <p:regular r:id="rId69"/>
      <p:bold r:id="rId70"/>
    </p:embeddedFont>
    <p:embeddedFont>
      <p:font typeface="Montserrat" pitchFamily="2" charset="0"/>
      <p:regular r:id="rId71"/>
      <p:bold r:id="rId72"/>
      <p:italic r:id="rId73"/>
      <p:boldItalic r:id="rId74"/>
    </p:embeddedFont>
    <p:embeddedFont>
      <p:font typeface="Source Sans Pro" panose="020B0503030403020204" pitchFamily="34" charset="0"/>
      <p:regular r:id="rId75"/>
      <p:bold r:id="rId76"/>
      <p:italic r:id="rId77"/>
      <p:boldItalic r:id="rId7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quality" id="{46AD07F0-74A1-4741-9BF4-20125F48CF52}">
          <p14:sldIdLst>
            <p14:sldId id="305"/>
            <p14:sldId id="315"/>
            <p14:sldId id="357"/>
            <p14:sldId id="449"/>
            <p14:sldId id="302"/>
            <p14:sldId id="389"/>
            <p14:sldId id="391"/>
            <p14:sldId id="390"/>
            <p14:sldId id="448"/>
            <p14:sldId id="439"/>
            <p14:sldId id="454"/>
            <p14:sldId id="382"/>
            <p14:sldId id="383"/>
            <p14:sldId id="384"/>
            <p14:sldId id="442"/>
            <p14:sldId id="457"/>
            <p14:sldId id="456"/>
            <p14:sldId id="458"/>
            <p14:sldId id="459"/>
            <p14:sldId id="460"/>
            <p14:sldId id="461"/>
            <p14:sldId id="307"/>
            <p14:sldId id="463"/>
            <p14:sldId id="312"/>
            <p14:sldId id="319"/>
            <p14:sldId id="323"/>
            <p14:sldId id="324"/>
            <p14:sldId id="325"/>
            <p14:sldId id="326"/>
            <p14:sldId id="327"/>
            <p14:sldId id="328"/>
            <p14:sldId id="329"/>
            <p14:sldId id="464"/>
            <p14:sldId id="466"/>
            <p14:sldId id="465"/>
            <p14:sldId id="330"/>
            <p14:sldId id="394"/>
            <p14:sldId id="360"/>
            <p14:sldId id="462"/>
            <p14:sldId id="372"/>
            <p14:sldId id="373"/>
            <p14:sldId id="452"/>
            <p14:sldId id="371"/>
            <p14:sldId id="453"/>
            <p14:sldId id="468"/>
            <p14:sldId id="469"/>
            <p14:sldId id="437"/>
            <p14:sldId id="471"/>
            <p14:sldId id="472"/>
            <p14:sldId id="473"/>
            <p14:sldId id="443"/>
            <p14:sldId id="470"/>
            <p14:sldId id="308"/>
            <p14:sldId id="309"/>
            <p14:sldId id="311"/>
            <p14:sldId id="455"/>
            <p14:sldId id="374"/>
            <p14:sldId id="380"/>
            <p14:sldId id="376"/>
            <p14:sldId id="377"/>
            <p14:sldId id="375"/>
            <p14:sldId id="379"/>
            <p14:sldId id="4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1C3"/>
    <a:srgbClr val="EB6E40"/>
    <a:srgbClr val="7F7DB0"/>
    <a:srgbClr val="FDFBF9"/>
    <a:srgbClr val="C8EAF8"/>
    <a:srgbClr val="F9D4C7"/>
    <a:srgbClr val="D9D8E8"/>
    <a:srgbClr val="7030A0"/>
    <a:srgbClr val="DD75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9" autoAdjust="0"/>
    <p:restoredTop sz="89542" autoAdjust="0"/>
  </p:normalViewPr>
  <p:slideViewPr>
    <p:cSldViewPr snapToGrid="0">
      <p:cViewPr varScale="1">
        <p:scale>
          <a:sx n="144" d="100"/>
          <a:sy n="144" d="100"/>
        </p:scale>
        <p:origin x="112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2AE929-947F-54AF-FA86-862A7B8C50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FB245DA-9F3B-66B2-BF12-EA5A3CB27D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2B388-E28C-4954-A860-13DF77ADB2E7}" type="datetimeFigureOut">
              <a:rPr lang="fr-FR" smtClean="0"/>
              <a:t>24/09/2024</a:t>
            </a:fld>
            <a:endParaRPr lang="fr-FR"/>
          </a:p>
        </p:txBody>
      </p:sp>
      <p:sp>
        <p:nvSpPr>
          <p:cNvPr id="4" name="Espace réservé du pied de page 3">
            <a:extLst>
              <a:ext uri="{FF2B5EF4-FFF2-40B4-BE49-F238E27FC236}">
                <a16:creationId xmlns:a16="http://schemas.microsoft.com/office/drawing/2014/main" id="{32A01E7F-F2A6-49F5-67A9-7B4D2B33C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4E26734-4ED7-F8BD-92EF-432D455DF0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4CF5E7-CA4B-40AD-BE1D-06429DE8B1E3}" type="slidenum">
              <a:rPr lang="fr-FR" smtClean="0"/>
              <a:t>‹#›</a:t>
            </a:fld>
            <a:endParaRPr lang="fr-FR"/>
          </a:p>
        </p:txBody>
      </p:sp>
    </p:spTree>
    <p:extLst>
      <p:ext uri="{BB962C8B-B14F-4D97-AF65-F5344CB8AC3E}">
        <p14:creationId xmlns:p14="http://schemas.microsoft.com/office/powerpoint/2010/main" val="18762973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A9FB1-57B7-40A8-A35B-8FCF7356B355}" type="datetimeFigureOut">
              <a:rPr lang="en-GB" smtClean="0"/>
              <a:t>24/09/2024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EC21E-A6F6-4C42-B0A9-7BADF486F0B3}" type="slidenum">
              <a:rPr lang="en-GB" smtClean="0"/>
              <a:t>‹#›</a:t>
            </a:fld>
            <a:endParaRPr lang="en-GB"/>
          </a:p>
        </p:txBody>
      </p:sp>
    </p:spTree>
    <p:extLst>
      <p:ext uri="{BB962C8B-B14F-4D97-AF65-F5344CB8AC3E}">
        <p14:creationId xmlns:p14="http://schemas.microsoft.com/office/powerpoint/2010/main" val="1192442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Note: </a:t>
            </a:r>
            <a:r>
              <a:rPr lang="fr-FR" dirty="0" err="1"/>
              <a:t>remember</a:t>
            </a:r>
            <a:r>
              <a:rPr lang="fr-FR" dirty="0"/>
              <a:t> to tell </a:t>
            </a:r>
            <a:r>
              <a:rPr lang="fr-FR" dirty="0" err="1"/>
              <a:t>students</a:t>
            </a:r>
            <a:r>
              <a:rPr lang="fr-FR" dirty="0"/>
              <a:t> </a:t>
            </a:r>
            <a:r>
              <a:rPr lang="fr-FR" dirty="0" err="1"/>
              <a:t>that</a:t>
            </a:r>
            <a:r>
              <a:rPr lang="fr-FR" dirty="0"/>
              <a:t> </a:t>
            </a:r>
            <a:r>
              <a:rPr lang="fr-FR" dirty="0" err="1"/>
              <a:t>you</a:t>
            </a:r>
            <a:r>
              <a:rPr lang="fr-FR" dirty="0"/>
              <a:t> </a:t>
            </a:r>
            <a:r>
              <a:rPr lang="fr-FR" dirty="0" err="1"/>
              <a:t>will</a:t>
            </a:r>
            <a:r>
              <a:rPr lang="fr-FR" dirty="0"/>
              <a:t> post the corrections for the </a:t>
            </a:r>
            <a:r>
              <a:rPr lang="fr-FR" dirty="0" err="1"/>
              <a:t>lab</a:t>
            </a:r>
            <a:r>
              <a:rPr lang="fr-FR" dirty="0"/>
              <a:t> </a:t>
            </a:r>
            <a:r>
              <a:rPr lang="fr-FR" dirty="0" err="1"/>
              <a:t>soon</a:t>
            </a:r>
            <a:endParaRPr lang="fr-FR" dirty="0"/>
          </a:p>
          <a:p>
            <a:r>
              <a:rPr lang="fr-FR" dirty="0" err="1"/>
              <a:t>Also</a:t>
            </a:r>
            <a:r>
              <a:rPr lang="fr-FR" dirty="0"/>
              <a:t>, tell </a:t>
            </a:r>
            <a:r>
              <a:rPr lang="fr-FR" dirty="0" err="1"/>
              <a:t>them</a:t>
            </a:r>
            <a:r>
              <a:rPr lang="fr-FR" dirty="0"/>
              <a:t> about </a:t>
            </a:r>
            <a:r>
              <a:rPr lang="fr-FR" dirty="0" err="1"/>
              <a:t>uploading</a:t>
            </a:r>
            <a:r>
              <a:rPr lang="fr-FR" dirty="0"/>
              <a:t> </a:t>
            </a:r>
            <a:r>
              <a:rPr lang="fr-FR" dirty="0" err="1"/>
              <a:t>your</a:t>
            </a:r>
            <a:r>
              <a:rPr lang="fr-FR" dirty="0"/>
              <a:t> CV and </a:t>
            </a:r>
            <a:r>
              <a:rPr lang="fr-FR" dirty="0" err="1"/>
              <a:t>some</a:t>
            </a:r>
            <a:r>
              <a:rPr lang="fr-FR" dirty="0"/>
              <a:t> </a:t>
            </a:r>
            <a:r>
              <a:rPr lang="fr-FR" dirty="0" err="1"/>
              <a:t>tips</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a:t>
            </a:fld>
            <a:endParaRPr lang="en-GB"/>
          </a:p>
        </p:txBody>
      </p:sp>
    </p:spTree>
    <p:extLst>
      <p:ext uri="{BB962C8B-B14F-4D97-AF65-F5344CB8AC3E}">
        <p14:creationId xmlns:p14="http://schemas.microsoft.com/office/powerpoint/2010/main" val="948470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13</a:t>
            </a:fld>
            <a:endParaRPr lang="en-GB"/>
          </a:p>
        </p:txBody>
      </p:sp>
    </p:spTree>
    <p:extLst>
      <p:ext uri="{BB962C8B-B14F-4D97-AF65-F5344CB8AC3E}">
        <p14:creationId xmlns:p14="http://schemas.microsoft.com/office/powerpoint/2010/main" val="3931891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14</a:t>
            </a:fld>
            <a:endParaRPr lang="en-GB"/>
          </a:p>
        </p:txBody>
      </p:sp>
    </p:spTree>
    <p:extLst>
      <p:ext uri="{BB962C8B-B14F-4D97-AF65-F5344CB8AC3E}">
        <p14:creationId xmlns:p14="http://schemas.microsoft.com/office/powerpoint/2010/main" val="3244770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15</a:t>
            </a:fld>
            <a:endParaRPr lang="en-GB"/>
          </a:p>
        </p:txBody>
      </p:sp>
    </p:spTree>
    <p:extLst>
      <p:ext uri="{BB962C8B-B14F-4D97-AF65-F5344CB8AC3E}">
        <p14:creationId xmlns:p14="http://schemas.microsoft.com/office/powerpoint/2010/main" val="2707596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16</a:t>
            </a:fld>
            <a:endParaRPr lang="en-GB"/>
          </a:p>
        </p:txBody>
      </p:sp>
    </p:spTree>
    <p:extLst>
      <p:ext uri="{BB962C8B-B14F-4D97-AF65-F5344CB8AC3E}">
        <p14:creationId xmlns:p14="http://schemas.microsoft.com/office/powerpoint/2010/main" val="3469859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Ground experts: talk about </a:t>
            </a:r>
            <a:r>
              <a:rPr lang="en-US" dirty="0" err="1"/>
              <a:t>Guilhem</a:t>
            </a: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17</a:t>
            </a:fld>
            <a:endParaRPr lang="en-GB"/>
          </a:p>
        </p:txBody>
      </p:sp>
    </p:spTree>
    <p:extLst>
      <p:ext uri="{BB962C8B-B14F-4D97-AF65-F5344CB8AC3E}">
        <p14:creationId xmlns:p14="http://schemas.microsoft.com/office/powerpoint/2010/main" val="1157653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of </a:t>
            </a:r>
            <a:r>
              <a:rPr lang="fr-FR" dirty="0" err="1"/>
              <a:t>helicopters</a:t>
            </a:r>
            <a:r>
              <a:rPr lang="fr-FR" dirty="0"/>
              <a:t> in emergency service data</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18</a:t>
            </a:fld>
            <a:endParaRPr lang="en-GB"/>
          </a:p>
        </p:txBody>
      </p:sp>
    </p:spTree>
    <p:extLst>
      <p:ext uri="{BB962C8B-B14F-4D97-AF65-F5344CB8AC3E}">
        <p14:creationId xmlns:p14="http://schemas.microsoft.com/office/powerpoint/2010/main" val="2108194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19</a:t>
            </a:fld>
            <a:endParaRPr lang="en-GB"/>
          </a:p>
        </p:txBody>
      </p:sp>
    </p:spTree>
    <p:extLst>
      <p:ext uri="{BB962C8B-B14F-4D97-AF65-F5344CB8AC3E}">
        <p14:creationId xmlns:p14="http://schemas.microsoft.com/office/powerpoint/2010/main" val="887633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20</a:t>
            </a:fld>
            <a:endParaRPr lang="en-GB"/>
          </a:p>
        </p:txBody>
      </p:sp>
    </p:spTree>
    <p:extLst>
      <p:ext uri="{BB962C8B-B14F-4D97-AF65-F5344CB8AC3E}">
        <p14:creationId xmlns:p14="http://schemas.microsoft.com/office/powerpoint/2010/main" val="3525233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Credibility: in the data of an emergency service, if half of patients come by helicopter (which is not possible in real life), then you can safely assume the data is very unreliable. Problem is: now you don’t know how much of the data is really usable.</a:t>
            </a:r>
          </a:p>
        </p:txBody>
      </p:sp>
      <p:sp>
        <p:nvSpPr>
          <p:cNvPr id="4" name="Slide Number Placeholder 3"/>
          <p:cNvSpPr>
            <a:spLocks noGrp="1"/>
          </p:cNvSpPr>
          <p:nvPr>
            <p:ph type="sldNum" sz="quarter" idx="5"/>
          </p:nvPr>
        </p:nvSpPr>
        <p:spPr/>
        <p:txBody>
          <a:bodyPr/>
          <a:lstStyle/>
          <a:p>
            <a:fld id="{A62EC21E-A6F6-4C42-B0A9-7BADF486F0B3}" type="slidenum">
              <a:rPr lang="en-GB" smtClean="0"/>
              <a:t>21</a:t>
            </a:fld>
            <a:endParaRPr lang="en-GB"/>
          </a:p>
        </p:txBody>
      </p:sp>
    </p:spTree>
    <p:extLst>
      <p:ext uri="{BB962C8B-B14F-4D97-AF65-F5344CB8AC3E}">
        <p14:creationId xmlns:p14="http://schemas.microsoft.com/office/powerpoint/2010/main" val="151469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22</a:t>
            </a:fld>
            <a:endParaRPr lang="en-GB"/>
          </a:p>
        </p:txBody>
      </p:sp>
    </p:spTree>
    <p:extLst>
      <p:ext uri="{BB962C8B-B14F-4D97-AF65-F5344CB8AC3E}">
        <p14:creationId xmlns:p14="http://schemas.microsoft.com/office/powerpoint/2010/main" val="3083437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a:t>
            </a:fld>
            <a:endParaRPr lang="en-GB"/>
          </a:p>
        </p:txBody>
      </p:sp>
    </p:spTree>
    <p:extLst>
      <p:ext uri="{BB962C8B-B14F-4D97-AF65-F5344CB8AC3E}">
        <p14:creationId xmlns:p14="http://schemas.microsoft.com/office/powerpoint/2010/main" val="565421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you have to make do with the data you have. If an entire column is not usable, you can’t do anything about it, and trying to salvage it might make it worse.</a:t>
            </a:r>
          </a:p>
          <a:p>
            <a:r>
              <a:rPr lang="en-GB" dirty="0"/>
              <a:t>Also, sometimes it is better to have missing data than being unsure of the validity of a whole column</a:t>
            </a:r>
          </a:p>
        </p:txBody>
      </p:sp>
      <p:sp>
        <p:nvSpPr>
          <p:cNvPr id="4" name="Slide Number Placeholder 3"/>
          <p:cNvSpPr>
            <a:spLocks noGrp="1"/>
          </p:cNvSpPr>
          <p:nvPr>
            <p:ph type="sldNum" sz="quarter" idx="5"/>
          </p:nvPr>
        </p:nvSpPr>
        <p:spPr/>
        <p:txBody>
          <a:bodyPr/>
          <a:lstStyle/>
          <a:p>
            <a:fld id="{A62EC21E-A6F6-4C42-B0A9-7BADF486F0B3}" type="slidenum">
              <a:rPr lang="en-GB" smtClean="0"/>
              <a:t>23</a:t>
            </a:fld>
            <a:endParaRPr lang="en-GB"/>
          </a:p>
        </p:txBody>
      </p:sp>
    </p:spTree>
    <p:extLst>
      <p:ext uri="{BB962C8B-B14F-4D97-AF65-F5344CB8AC3E}">
        <p14:creationId xmlns:p14="http://schemas.microsoft.com/office/powerpoint/2010/main" val="1119292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person inputting the data was bored, or it was deliberately malicious: example of emergency care workers putting some diagnostics as a joke, like “Volcanic eruption at home”. Or, in surveys, people that deliberately answer wrong. Note: some people may argue that it is still valid data (I don’t entirely agree).</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24</a:t>
            </a:fld>
            <a:endParaRPr lang="en-GB"/>
          </a:p>
        </p:txBody>
      </p:sp>
    </p:spTree>
    <p:extLst>
      <p:ext uri="{BB962C8B-B14F-4D97-AF65-F5344CB8AC3E}">
        <p14:creationId xmlns:p14="http://schemas.microsoft.com/office/powerpoint/2010/main" val="1271846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Rubin </a:t>
            </a:r>
            <a:r>
              <a:rPr lang="fr-FR" dirty="0" err="1"/>
              <a:t>distinguishes</a:t>
            </a:r>
            <a:r>
              <a:rPr lang="fr-FR" dirty="0"/>
              <a:t> six patterns</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26</a:t>
            </a:fld>
            <a:endParaRPr lang="en-GB"/>
          </a:p>
        </p:txBody>
      </p:sp>
    </p:spTree>
    <p:extLst>
      <p:ext uri="{BB962C8B-B14F-4D97-AF65-F5344CB8AC3E}">
        <p14:creationId xmlns:p14="http://schemas.microsoft.com/office/powerpoint/2010/main" val="4008704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27</a:t>
            </a:fld>
            <a:endParaRPr lang="en-GB"/>
          </a:p>
        </p:txBody>
      </p:sp>
    </p:spTree>
    <p:extLst>
      <p:ext uri="{BB962C8B-B14F-4D97-AF65-F5344CB8AC3E}">
        <p14:creationId xmlns:p14="http://schemas.microsoft.com/office/powerpoint/2010/main" val="3930092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28</a:t>
            </a:fld>
            <a:endParaRPr lang="en-GB"/>
          </a:p>
        </p:txBody>
      </p:sp>
    </p:spTree>
    <p:extLst>
      <p:ext uri="{BB962C8B-B14F-4D97-AF65-F5344CB8AC3E}">
        <p14:creationId xmlns:p14="http://schemas.microsoft.com/office/powerpoint/2010/main" val="2635244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29</a:t>
            </a:fld>
            <a:endParaRPr lang="en-GB"/>
          </a:p>
        </p:txBody>
      </p:sp>
    </p:spTree>
    <p:extLst>
      <p:ext uri="{BB962C8B-B14F-4D97-AF65-F5344CB8AC3E}">
        <p14:creationId xmlns:p14="http://schemas.microsoft.com/office/powerpoint/2010/main" val="1186308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30</a:t>
            </a:fld>
            <a:endParaRPr lang="en-GB"/>
          </a:p>
        </p:txBody>
      </p:sp>
    </p:spTree>
    <p:extLst>
      <p:ext uri="{BB962C8B-B14F-4D97-AF65-F5344CB8AC3E}">
        <p14:creationId xmlns:p14="http://schemas.microsoft.com/office/powerpoint/2010/main" val="2655865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31</a:t>
            </a:fld>
            <a:endParaRPr lang="en-GB"/>
          </a:p>
        </p:txBody>
      </p:sp>
    </p:spTree>
    <p:extLst>
      <p:ext uri="{BB962C8B-B14F-4D97-AF65-F5344CB8AC3E}">
        <p14:creationId xmlns:p14="http://schemas.microsoft.com/office/powerpoint/2010/main" val="3033008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32</a:t>
            </a:fld>
            <a:endParaRPr lang="en-GB"/>
          </a:p>
        </p:txBody>
      </p:sp>
    </p:spTree>
    <p:extLst>
      <p:ext uri="{BB962C8B-B14F-4D97-AF65-F5344CB8AC3E}">
        <p14:creationId xmlns:p14="http://schemas.microsoft.com/office/powerpoint/2010/main" val="4113451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t>
            </a:r>
            <a:r>
              <a:rPr lang="fr-FR" dirty="0" err="1"/>
              <a:t>usually</a:t>
            </a:r>
            <a:r>
              <a:rPr lang="fr-FR" dirty="0"/>
              <a:t> do </a:t>
            </a:r>
            <a:r>
              <a:rPr lang="fr-FR" dirty="0" err="1"/>
              <a:t>this</a:t>
            </a:r>
            <a:r>
              <a:rPr lang="fr-FR" dirty="0"/>
              <a:t> to </a:t>
            </a:r>
            <a:r>
              <a:rPr lang="fr-FR" dirty="0" err="1"/>
              <a:t>create</a:t>
            </a:r>
            <a:r>
              <a:rPr lang="fr-FR" dirty="0"/>
              <a:t> variables </a:t>
            </a:r>
            <a:r>
              <a:rPr lang="fr-FR" dirty="0" err="1"/>
              <a:t>that</a:t>
            </a:r>
            <a:r>
              <a:rPr lang="fr-FR" dirty="0"/>
              <a:t> are hard to </a:t>
            </a:r>
            <a:r>
              <a:rPr lang="fr-FR" dirty="0" err="1"/>
              <a:t>measure</a:t>
            </a:r>
            <a:r>
              <a:rPr lang="fr-FR" dirty="0"/>
              <a:t>: </a:t>
            </a:r>
            <a:r>
              <a:rPr lang="fr-FR" dirty="0" err="1"/>
              <a:t>happiness</a:t>
            </a:r>
            <a:r>
              <a:rPr lang="fr-FR" dirty="0"/>
              <a:t>, </a:t>
            </a:r>
            <a:r>
              <a:rPr lang="fr-FR" dirty="0" err="1"/>
              <a:t>political</a:t>
            </a:r>
            <a:r>
              <a:rPr lang="fr-FR" dirty="0"/>
              <a:t> affiliation, </a:t>
            </a:r>
            <a:r>
              <a:rPr lang="fr-FR" dirty="0" err="1"/>
              <a:t>quality</a:t>
            </a:r>
            <a:r>
              <a:rPr lang="fr-FR" dirty="0"/>
              <a:t> of life </a:t>
            </a:r>
            <a:r>
              <a:rPr lang="fr-FR" dirty="0" err="1"/>
              <a:t>measures</a:t>
            </a:r>
            <a:r>
              <a:rPr lang="fr-FR" dirty="0"/>
              <a:t>, opinions…</a:t>
            </a:r>
          </a:p>
          <a:p>
            <a:r>
              <a:rPr lang="fr-FR" dirty="0"/>
              <a:t>Super </a:t>
            </a:r>
            <a:r>
              <a:rPr lang="fr-FR" dirty="0" err="1"/>
              <a:t>common</a:t>
            </a:r>
            <a:r>
              <a:rPr lang="fr-FR" dirty="0"/>
              <a:t> in </a:t>
            </a:r>
            <a:r>
              <a:rPr lang="fr-FR" dirty="0" err="1"/>
              <a:t>statistics</a:t>
            </a:r>
            <a:r>
              <a:rPr lang="fr-FR" dirty="0"/>
              <a:t>. </a:t>
            </a:r>
            <a:r>
              <a:rPr lang="fr-FR" dirty="0" err="1"/>
              <a:t>Famous</a:t>
            </a:r>
            <a:r>
              <a:rPr lang="fr-FR" dirty="0"/>
              <a:t> </a:t>
            </a:r>
            <a:r>
              <a:rPr lang="fr-FR" dirty="0" err="1"/>
              <a:t>example</a:t>
            </a:r>
            <a:r>
              <a:rPr lang="fr-FR" dirty="0"/>
              <a:t>: french </a:t>
            </a:r>
            <a:r>
              <a:rPr lang="fr-FR" dirty="0" err="1"/>
              <a:t>deprivation</a:t>
            </a:r>
            <a:r>
              <a:rPr lang="fr-FR" dirty="0"/>
              <a:t> index</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33</a:t>
            </a:fld>
            <a:endParaRPr lang="en-GB"/>
          </a:p>
        </p:txBody>
      </p:sp>
    </p:spTree>
    <p:extLst>
      <p:ext uri="{BB962C8B-B14F-4D97-AF65-F5344CB8AC3E}">
        <p14:creationId xmlns:p14="http://schemas.microsoft.com/office/powerpoint/2010/main" val="157726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what they think bad data is</a:t>
            </a:r>
          </a:p>
        </p:txBody>
      </p:sp>
      <p:sp>
        <p:nvSpPr>
          <p:cNvPr id="4" name="Slide Number Placeholder 3"/>
          <p:cNvSpPr>
            <a:spLocks noGrp="1"/>
          </p:cNvSpPr>
          <p:nvPr>
            <p:ph type="sldNum" sz="quarter" idx="5"/>
          </p:nvPr>
        </p:nvSpPr>
        <p:spPr/>
        <p:txBody>
          <a:bodyPr/>
          <a:lstStyle/>
          <a:p>
            <a:fld id="{A62EC21E-A6F6-4C42-B0A9-7BADF486F0B3}" type="slidenum">
              <a:rPr lang="en-GB" smtClean="0"/>
              <a:t>6</a:t>
            </a:fld>
            <a:endParaRPr lang="en-GB"/>
          </a:p>
        </p:txBody>
      </p:sp>
    </p:spTree>
    <p:extLst>
      <p:ext uri="{BB962C8B-B14F-4D97-AF65-F5344CB8AC3E}">
        <p14:creationId xmlns:p14="http://schemas.microsoft.com/office/powerpoint/2010/main" val="2648995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name</a:t>
            </a:r>
            <a:r>
              <a:rPr lang="fr-FR" dirty="0"/>
              <a:t> MAR </a:t>
            </a:r>
            <a:r>
              <a:rPr lang="fr-FR" dirty="0" err="1"/>
              <a:t>is</a:t>
            </a:r>
            <a:r>
              <a:rPr lang="fr-FR" dirty="0"/>
              <a:t> a bit </a:t>
            </a:r>
            <a:r>
              <a:rPr lang="fr-FR" dirty="0" err="1"/>
              <a:t>misleading</a:t>
            </a:r>
            <a:r>
              <a:rPr lang="fr-FR" dirty="0"/>
              <a:t>, I </a:t>
            </a:r>
            <a:r>
              <a:rPr lang="fr-FR" dirty="0" err="1"/>
              <a:t>think</a:t>
            </a:r>
            <a:r>
              <a:rPr lang="fr-FR" dirty="0"/>
              <a:t> </a:t>
            </a:r>
            <a:r>
              <a:rPr lang="fr-FR" dirty="0" err="1"/>
              <a:t>it</a:t>
            </a:r>
            <a:r>
              <a:rPr lang="fr-FR" dirty="0"/>
              <a:t> </a:t>
            </a:r>
            <a:r>
              <a:rPr lang="fr-FR" dirty="0" err="1"/>
              <a:t>should</a:t>
            </a:r>
            <a:r>
              <a:rPr lang="fr-FR" dirty="0"/>
              <a:t> </a:t>
            </a:r>
            <a:r>
              <a:rPr lang="fr-FR" dirty="0" err="1"/>
              <a:t>be</a:t>
            </a:r>
            <a:r>
              <a:rPr lang="fr-FR" dirty="0"/>
              <a:t> </a:t>
            </a:r>
            <a:r>
              <a:rPr lang="fr-FR" dirty="0" err="1"/>
              <a:t>called</a:t>
            </a:r>
            <a:r>
              <a:rPr lang="fr-FR" dirty="0"/>
              <a:t> « </a:t>
            </a:r>
            <a:r>
              <a:rPr lang="fr-FR" dirty="0" err="1"/>
              <a:t>missing</a:t>
            </a:r>
            <a:r>
              <a:rPr lang="fr-FR" dirty="0"/>
              <a:t> </a:t>
            </a:r>
            <a:r>
              <a:rPr lang="fr-FR" dirty="0" err="1"/>
              <a:t>conditionally</a:t>
            </a:r>
            <a:r>
              <a:rPr lang="fr-FR" dirty="0"/>
              <a:t> at </a:t>
            </a:r>
            <a:r>
              <a:rPr lang="fr-FR" dirty="0" err="1"/>
              <a:t>random</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34</a:t>
            </a:fld>
            <a:endParaRPr lang="en-GB"/>
          </a:p>
        </p:txBody>
      </p:sp>
    </p:spTree>
    <p:extLst>
      <p:ext uri="{BB962C8B-B14F-4D97-AF65-F5344CB8AC3E}">
        <p14:creationId xmlns:p14="http://schemas.microsoft.com/office/powerpoint/2010/main" val="452215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name</a:t>
            </a:r>
            <a:r>
              <a:rPr lang="fr-FR" dirty="0"/>
              <a:t> MAR </a:t>
            </a:r>
            <a:r>
              <a:rPr lang="fr-FR" dirty="0" err="1"/>
              <a:t>is</a:t>
            </a:r>
            <a:r>
              <a:rPr lang="fr-FR" dirty="0"/>
              <a:t> a bit </a:t>
            </a:r>
            <a:r>
              <a:rPr lang="fr-FR" dirty="0" err="1"/>
              <a:t>misleading</a:t>
            </a:r>
            <a:r>
              <a:rPr lang="fr-FR" dirty="0"/>
              <a:t>, I </a:t>
            </a:r>
            <a:r>
              <a:rPr lang="fr-FR" dirty="0" err="1"/>
              <a:t>think</a:t>
            </a:r>
            <a:r>
              <a:rPr lang="fr-FR" dirty="0"/>
              <a:t> </a:t>
            </a:r>
            <a:r>
              <a:rPr lang="fr-FR" dirty="0" err="1"/>
              <a:t>it</a:t>
            </a:r>
            <a:r>
              <a:rPr lang="fr-FR" dirty="0"/>
              <a:t> </a:t>
            </a:r>
            <a:r>
              <a:rPr lang="fr-FR" dirty="0" err="1"/>
              <a:t>should</a:t>
            </a:r>
            <a:r>
              <a:rPr lang="fr-FR" dirty="0"/>
              <a:t> </a:t>
            </a:r>
            <a:r>
              <a:rPr lang="fr-FR" dirty="0" err="1"/>
              <a:t>be</a:t>
            </a:r>
            <a:r>
              <a:rPr lang="fr-FR" dirty="0"/>
              <a:t> </a:t>
            </a:r>
            <a:r>
              <a:rPr lang="fr-FR" dirty="0" err="1"/>
              <a:t>called</a:t>
            </a:r>
            <a:r>
              <a:rPr lang="fr-FR" dirty="0"/>
              <a:t> « </a:t>
            </a:r>
            <a:r>
              <a:rPr lang="fr-FR" dirty="0" err="1"/>
              <a:t>missing</a:t>
            </a:r>
            <a:r>
              <a:rPr lang="fr-FR" dirty="0"/>
              <a:t> </a:t>
            </a:r>
            <a:r>
              <a:rPr lang="fr-FR" dirty="0" err="1"/>
              <a:t>conditionally</a:t>
            </a:r>
            <a:r>
              <a:rPr lang="fr-FR" dirty="0"/>
              <a:t> at </a:t>
            </a:r>
            <a:r>
              <a:rPr lang="fr-FR" dirty="0" err="1"/>
              <a:t>random</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35</a:t>
            </a:fld>
            <a:endParaRPr lang="en-GB"/>
          </a:p>
        </p:txBody>
      </p:sp>
    </p:spTree>
    <p:extLst>
      <p:ext uri="{BB962C8B-B14F-4D97-AF65-F5344CB8AC3E}">
        <p14:creationId xmlns:p14="http://schemas.microsoft.com/office/powerpoint/2010/main" val="366689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36</a:t>
            </a:fld>
            <a:endParaRPr lang="en-GB"/>
          </a:p>
        </p:txBody>
      </p:sp>
    </p:spTree>
    <p:extLst>
      <p:ext uri="{BB962C8B-B14F-4D97-AF65-F5344CB8AC3E}">
        <p14:creationId xmlns:p14="http://schemas.microsoft.com/office/powerpoint/2010/main" val="3732808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37</a:t>
            </a:fld>
            <a:endParaRPr lang="en-GB"/>
          </a:p>
        </p:txBody>
      </p:sp>
    </p:spTree>
    <p:extLst>
      <p:ext uri="{BB962C8B-B14F-4D97-AF65-F5344CB8AC3E}">
        <p14:creationId xmlns:p14="http://schemas.microsoft.com/office/powerpoint/2010/main" val="3917979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Reason </a:t>
            </a:r>
            <a:r>
              <a:rPr lang="fr-FR" dirty="0" err="1"/>
              <a:t>why</a:t>
            </a:r>
            <a:r>
              <a:rPr lang="fr-FR" dirty="0"/>
              <a:t> </a:t>
            </a:r>
            <a:r>
              <a:rPr lang="fr-FR" dirty="0" err="1"/>
              <a:t>we</a:t>
            </a:r>
            <a:r>
              <a:rPr lang="fr-FR" dirty="0"/>
              <a:t> </a:t>
            </a:r>
            <a:r>
              <a:rPr lang="fr-FR" dirty="0" err="1"/>
              <a:t>mostly</a:t>
            </a:r>
            <a:r>
              <a:rPr lang="fr-FR" dirty="0"/>
              <a:t> do imputation: time and </a:t>
            </a:r>
            <a:r>
              <a:rPr lang="fr-FR" dirty="0" err="1"/>
              <a:t>lack</a:t>
            </a:r>
            <a:r>
              <a:rPr lang="fr-FR" dirty="0"/>
              <a:t> of </a:t>
            </a:r>
            <a:r>
              <a:rPr lang="fr-FR" dirty="0" err="1"/>
              <a:t>knowledge</a:t>
            </a:r>
            <a:r>
              <a:rPr lang="fr-FR" dirty="0"/>
              <a:t> about more </a:t>
            </a:r>
            <a:r>
              <a:rPr lang="fr-FR" dirty="0" err="1"/>
              <a:t>complicated</a:t>
            </a:r>
            <a:r>
              <a:rPr lang="fr-FR" dirty="0"/>
              <a:t> </a:t>
            </a:r>
            <a:r>
              <a:rPr lang="fr-FR" dirty="0" err="1"/>
              <a:t>methods</a:t>
            </a:r>
            <a:r>
              <a:rPr lang="fr-FR" dirty="0"/>
              <a:t>, I </a:t>
            </a:r>
            <a:r>
              <a:rPr lang="fr-FR" dirty="0" err="1"/>
              <a:t>guess</a:t>
            </a:r>
            <a:r>
              <a:rPr lang="fr-FR" dirty="0"/>
              <a:t>. </a:t>
            </a:r>
            <a:r>
              <a:rPr lang="fr-FR" dirty="0" err="1"/>
              <a:t>It’s</a:t>
            </a:r>
            <a:r>
              <a:rPr lang="fr-FR" dirty="0"/>
              <a:t> </a:t>
            </a:r>
            <a:r>
              <a:rPr lang="fr-FR" dirty="0" err="1"/>
              <a:t>very</a:t>
            </a:r>
            <a:r>
              <a:rPr lang="fr-FR" dirty="0"/>
              <a:t> time </a:t>
            </a:r>
            <a:r>
              <a:rPr lang="fr-FR" dirty="0" err="1"/>
              <a:t>consuming</a:t>
            </a:r>
            <a:r>
              <a:rPr lang="fr-FR" dirty="0"/>
              <a:t> to do, and </a:t>
            </a:r>
            <a:r>
              <a:rPr lang="fr-FR" dirty="0" err="1"/>
              <a:t>you</a:t>
            </a:r>
            <a:r>
              <a:rPr lang="fr-FR" dirty="0"/>
              <a:t> </a:t>
            </a:r>
            <a:r>
              <a:rPr lang="fr-FR" dirty="0" err="1"/>
              <a:t>don’t</a:t>
            </a:r>
            <a:r>
              <a:rPr lang="fr-FR" dirty="0"/>
              <a:t> have </a:t>
            </a:r>
            <a:r>
              <a:rPr lang="fr-FR" dirty="0" err="1"/>
              <a:t>infinite</a:t>
            </a:r>
            <a:r>
              <a:rPr lang="fr-FR" dirty="0"/>
              <a:t> time </a:t>
            </a:r>
            <a:r>
              <a:rPr lang="fr-FR" dirty="0" err="1"/>
              <a:t>when</a:t>
            </a:r>
            <a:r>
              <a:rPr lang="fr-FR" dirty="0"/>
              <a:t> </a:t>
            </a:r>
            <a:r>
              <a:rPr lang="fr-FR" dirty="0" err="1"/>
              <a:t>working</a:t>
            </a:r>
            <a:r>
              <a:rPr lang="fr-FR" dirty="0"/>
              <a:t> on </a:t>
            </a:r>
            <a:r>
              <a:rPr lang="fr-FR" dirty="0" err="1"/>
              <a:t>projects</a:t>
            </a:r>
            <a:r>
              <a:rPr lang="fr-FR" dirty="0"/>
              <a:t>. </a:t>
            </a:r>
            <a:r>
              <a:rPr lang="fr-FR" dirty="0" err="1"/>
              <a:t>We</a:t>
            </a:r>
            <a:r>
              <a:rPr lang="fr-FR" dirty="0"/>
              <a:t> are </a:t>
            </a:r>
            <a:r>
              <a:rPr lang="fr-FR" dirty="0" err="1"/>
              <a:t>usually</a:t>
            </a:r>
            <a:r>
              <a:rPr lang="fr-FR" dirty="0"/>
              <a:t> </a:t>
            </a:r>
            <a:r>
              <a:rPr lang="fr-FR" dirty="0" err="1"/>
              <a:t>aware</a:t>
            </a:r>
            <a:r>
              <a:rPr lang="fr-FR" dirty="0"/>
              <a:t> of </a:t>
            </a:r>
            <a:r>
              <a:rPr lang="fr-FR" dirty="0" err="1"/>
              <a:t>these</a:t>
            </a:r>
            <a:r>
              <a:rPr lang="fr-FR" dirty="0"/>
              <a:t> limitations.</a:t>
            </a:r>
            <a:endParaRPr lang="en-GB"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38</a:t>
            </a:fld>
            <a:endParaRPr lang="en-GB"/>
          </a:p>
        </p:txBody>
      </p:sp>
    </p:spTree>
    <p:extLst>
      <p:ext uri="{BB962C8B-B14F-4D97-AF65-F5344CB8AC3E}">
        <p14:creationId xmlns:p14="http://schemas.microsoft.com/office/powerpoint/2010/main" val="158638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in a questionnaire </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39</a:t>
            </a:fld>
            <a:endParaRPr lang="en-GB"/>
          </a:p>
        </p:txBody>
      </p:sp>
    </p:spTree>
    <p:extLst>
      <p:ext uri="{BB962C8B-B14F-4D97-AF65-F5344CB8AC3E}">
        <p14:creationId xmlns:p14="http://schemas.microsoft.com/office/powerpoint/2010/main" val="683787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Longitudinal: </a:t>
            </a:r>
            <a:r>
              <a:rPr lang="fr-FR" dirty="0" err="1"/>
              <a:t>reason</a:t>
            </a:r>
            <a:r>
              <a:rPr lang="fr-FR" dirty="0"/>
              <a:t> </a:t>
            </a:r>
            <a:r>
              <a:rPr lang="fr-FR" dirty="0" err="1"/>
              <a:t>is</a:t>
            </a:r>
            <a:r>
              <a:rPr lang="fr-FR" dirty="0"/>
              <a:t> </a:t>
            </a:r>
            <a:r>
              <a:rPr lang="fr-FR" dirty="0" err="1"/>
              <a:t>that</a:t>
            </a:r>
            <a:r>
              <a:rPr lang="fr-FR" dirty="0"/>
              <a:t> </a:t>
            </a:r>
            <a:r>
              <a:rPr lang="fr-FR" dirty="0" err="1"/>
              <a:t>you</a:t>
            </a:r>
            <a:r>
              <a:rPr lang="fr-FR" dirty="0"/>
              <a:t> </a:t>
            </a:r>
            <a:r>
              <a:rPr lang="fr-FR" dirty="0" err="1"/>
              <a:t>risk</a:t>
            </a:r>
            <a:r>
              <a:rPr lang="fr-FR" dirty="0"/>
              <a:t> </a:t>
            </a:r>
            <a:r>
              <a:rPr lang="fr-FR" dirty="0" err="1"/>
              <a:t>imputing</a:t>
            </a:r>
            <a:r>
              <a:rPr lang="fr-FR" dirty="0"/>
              <a:t>, for </a:t>
            </a:r>
            <a:r>
              <a:rPr lang="fr-FR" dirty="0" err="1"/>
              <a:t>some</a:t>
            </a:r>
            <a:r>
              <a:rPr lang="fr-FR" dirty="0"/>
              <a:t> variable for </a:t>
            </a:r>
            <a:r>
              <a:rPr lang="fr-FR" dirty="0" err="1"/>
              <a:t>person</a:t>
            </a:r>
            <a:r>
              <a:rPr lang="fr-FR" dirty="0"/>
              <a:t> x at time t, an </a:t>
            </a:r>
            <a:r>
              <a:rPr lang="fr-FR" dirty="0" err="1"/>
              <a:t>average</a:t>
            </a:r>
            <a:r>
              <a:rPr lang="fr-FR" dirty="0"/>
              <a:t> </a:t>
            </a:r>
            <a:r>
              <a:rPr lang="fr-FR" dirty="0" err="1"/>
              <a:t>that</a:t>
            </a:r>
            <a:r>
              <a:rPr lang="fr-FR" dirty="0"/>
              <a:t> </a:t>
            </a:r>
            <a:r>
              <a:rPr lang="fr-FR" dirty="0" err="1"/>
              <a:t>is</a:t>
            </a:r>
            <a:r>
              <a:rPr lang="fr-FR" dirty="0"/>
              <a:t> </a:t>
            </a:r>
            <a:r>
              <a:rPr lang="fr-FR" dirty="0" err="1"/>
              <a:t>totally</a:t>
            </a:r>
            <a:r>
              <a:rPr lang="fr-FR" dirty="0"/>
              <a:t> </a:t>
            </a:r>
            <a:r>
              <a:rPr lang="fr-FR" dirty="0" err="1"/>
              <a:t>unrelated</a:t>
            </a:r>
            <a:r>
              <a:rPr lang="fr-FR" dirty="0"/>
              <a:t> to the value of the variable at time t-1 or t+1</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don’t trust imputation at all: it is common practice in big national surveys to have missing data already imputed, some researchers or data scientists immediately drop this data</a:t>
            </a:r>
          </a:p>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45</a:t>
            </a:fld>
            <a:endParaRPr lang="en-GB"/>
          </a:p>
        </p:txBody>
      </p:sp>
    </p:spTree>
    <p:extLst>
      <p:ext uri="{BB962C8B-B14F-4D97-AF65-F5344CB8AC3E}">
        <p14:creationId xmlns:p14="http://schemas.microsoft.com/office/powerpoint/2010/main" val="1988801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Ask</a:t>
            </a:r>
            <a:r>
              <a:rPr lang="fr-FR" dirty="0"/>
              <a:t> </a:t>
            </a:r>
            <a:r>
              <a:rPr lang="fr-FR" dirty="0" err="1"/>
              <a:t>students</a:t>
            </a:r>
            <a:r>
              <a:rPr lang="fr-FR" dirty="0"/>
              <a:t> </a:t>
            </a:r>
            <a:r>
              <a:rPr lang="fr-FR" dirty="0" err="1"/>
              <a:t>why</a:t>
            </a:r>
            <a:r>
              <a:rPr lang="fr-FR" dirty="0"/>
              <a:t> </a:t>
            </a:r>
            <a:r>
              <a:rPr lang="fr-FR" dirty="0" err="1"/>
              <a:t>taking</a:t>
            </a:r>
            <a:r>
              <a:rPr lang="fr-FR" dirty="0"/>
              <a:t> the </a:t>
            </a:r>
            <a:r>
              <a:rPr lang="fr-FR" dirty="0" err="1"/>
              <a:t>mean</a:t>
            </a:r>
            <a:r>
              <a:rPr lang="fr-FR" dirty="0"/>
              <a:t> of 2017_weight </a:t>
            </a:r>
            <a:r>
              <a:rPr lang="fr-FR" dirty="0" err="1"/>
              <a:t>would</a:t>
            </a:r>
            <a:r>
              <a:rPr lang="fr-FR" dirty="0"/>
              <a:t> not </a:t>
            </a:r>
            <a:r>
              <a:rPr lang="fr-FR" dirty="0" err="1"/>
              <a:t>work</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46</a:t>
            </a:fld>
            <a:endParaRPr lang="en-GB"/>
          </a:p>
        </p:txBody>
      </p:sp>
    </p:spTree>
    <p:extLst>
      <p:ext uri="{BB962C8B-B14F-4D97-AF65-F5344CB8AC3E}">
        <p14:creationId xmlns:p14="http://schemas.microsoft.com/office/powerpoint/2010/main" val="898889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Credibility: in the data of an emergency service, if half of patients come by helicopter (which is not possible in real life), then you can safely assume the data is very unreliable. Problem is: now you don’t know how much of the data is really usable.</a:t>
            </a:r>
          </a:p>
        </p:txBody>
      </p:sp>
      <p:sp>
        <p:nvSpPr>
          <p:cNvPr id="4" name="Slide Number Placeholder 3"/>
          <p:cNvSpPr>
            <a:spLocks noGrp="1"/>
          </p:cNvSpPr>
          <p:nvPr>
            <p:ph type="sldNum" sz="quarter" idx="5"/>
          </p:nvPr>
        </p:nvSpPr>
        <p:spPr/>
        <p:txBody>
          <a:bodyPr/>
          <a:lstStyle/>
          <a:p>
            <a:fld id="{A62EC21E-A6F6-4C42-B0A9-7BADF486F0B3}" type="slidenum">
              <a:rPr lang="en-GB" smtClean="0"/>
              <a:t>47</a:t>
            </a:fld>
            <a:endParaRPr lang="en-GB"/>
          </a:p>
        </p:txBody>
      </p:sp>
    </p:spTree>
    <p:extLst>
      <p:ext uri="{BB962C8B-B14F-4D97-AF65-F5344CB8AC3E}">
        <p14:creationId xmlns:p14="http://schemas.microsoft.com/office/powerpoint/2010/main" val="3678823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48</a:t>
            </a:fld>
            <a:endParaRPr lang="en-GB"/>
          </a:p>
        </p:txBody>
      </p:sp>
    </p:spTree>
    <p:extLst>
      <p:ext uri="{BB962C8B-B14F-4D97-AF65-F5344CB8AC3E}">
        <p14:creationId xmlns:p14="http://schemas.microsoft.com/office/powerpoint/2010/main" val="826901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a:t>
            </a:fld>
            <a:endParaRPr lang="en-GB"/>
          </a:p>
        </p:txBody>
      </p:sp>
    </p:spTree>
    <p:extLst>
      <p:ext uri="{BB962C8B-B14F-4D97-AF65-F5344CB8AC3E}">
        <p14:creationId xmlns:p14="http://schemas.microsoft.com/office/powerpoint/2010/main" val="2739159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49</a:t>
            </a:fld>
            <a:endParaRPr lang="en-GB"/>
          </a:p>
        </p:txBody>
      </p:sp>
    </p:spTree>
    <p:extLst>
      <p:ext uri="{BB962C8B-B14F-4D97-AF65-F5344CB8AC3E}">
        <p14:creationId xmlns:p14="http://schemas.microsoft.com/office/powerpoint/2010/main" val="2073306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50</a:t>
            </a:fld>
            <a:endParaRPr lang="en-GB"/>
          </a:p>
        </p:txBody>
      </p:sp>
    </p:spTree>
    <p:extLst>
      <p:ext uri="{BB962C8B-B14F-4D97-AF65-F5344CB8AC3E}">
        <p14:creationId xmlns:p14="http://schemas.microsoft.com/office/powerpoint/2010/main" val="3798961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Explain</a:t>
            </a:r>
            <a:r>
              <a:rPr lang="fr-FR" dirty="0"/>
              <a:t> the </a:t>
            </a:r>
            <a:r>
              <a:rPr lang="fr-FR" dirty="0" err="1"/>
              <a:t>example</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51</a:t>
            </a:fld>
            <a:endParaRPr lang="en-GB"/>
          </a:p>
        </p:txBody>
      </p:sp>
    </p:spTree>
    <p:extLst>
      <p:ext uri="{BB962C8B-B14F-4D97-AF65-F5344CB8AC3E}">
        <p14:creationId xmlns:p14="http://schemas.microsoft.com/office/powerpoint/2010/main" val="1602901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would</a:t>
            </a:r>
            <a:r>
              <a:rPr lang="fr-FR" dirty="0"/>
              <a:t> </a:t>
            </a:r>
            <a:r>
              <a:rPr lang="fr-FR" dirty="0" err="1"/>
              <a:t>you</a:t>
            </a:r>
            <a:r>
              <a:rPr lang="fr-FR" dirty="0"/>
              <a:t> not impute </a:t>
            </a:r>
            <a:r>
              <a:rPr lang="fr-FR" dirty="0" err="1"/>
              <a:t>it</a:t>
            </a:r>
            <a:r>
              <a:rPr lang="fr-FR" dirty="0"/>
              <a:t>?</a:t>
            </a:r>
          </a:p>
          <a:p>
            <a:r>
              <a:rPr lang="fr-FR" dirty="0"/>
              <a:t>By </a:t>
            </a:r>
            <a:r>
              <a:rPr lang="fr-FR" dirty="0" err="1"/>
              <a:t>deleting</a:t>
            </a:r>
            <a:r>
              <a:rPr lang="fr-FR" dirty="0"/>
              <a:t> </a:t>
            </a:r>
            <a:r>
              <a:rPr lang="fr-FR" dirty="0" err="1"/>
              <a:t>it</a:t>
            </a:r>
            <a:r>
              <a:rPr lang="fr-FR" dirty="0"/>
              <a:t>, </a:t>
            </a:r>
            <a:r>
              <a:rPr lang="fr-FR" dirty="0" err="1"/>
              <a:t>you</a:t>
            </a:r>
            <a:r>
              <a:rPr lang="fr-FR" dirty="0"/>
              <a:t> </a:t>
            </a:r>
            <a:r>
              <a:rPr lang="fr-FR" dirty="0" err="1"/>
              <a:t>will</a:t>
            </a:r>
            <a:r>
              <a:rPr lang="fr-FR" dirty="0"/>
              <a:t> </a:t>
            </a:r>
            <a:r>
              <a:rPr lang="fr-FR" dirty="0" err="1"/>
              <a:t>make</a:t>
            </a:r>
            <a:r>
              <a:rPr lang="fr-FR" dirty="0"/>
              <a:t> the </a:t>
            </a:r>
            <a:r>
              <a:rPr lang="fr-FR" dirty="0" err="1"/>
              <a:t>choice</a:t>
            </a:r>
            <a:r>
              <a:rPr lang="fr-FR" dirty="0"/>
              <a:t> of not modeling </a:t>
            </a:r>
            <a:r>
              <a:rPr lang="fr-FR" dirty="0" err="1"/>
              <a:t>it</a:t>
            </a:r>
            <a:r>
              <a:rPr lang="fr-FR" dirty="0"/>
              <a:t>.</a:t>
            </a:r>
          </a:p>
          <a:p>
            <a:endParaRPr lang="fr-FR" dirty="0"/>
          </a:p>
          <a:p>
            <a:r>
              <a:rPr lang="fr-FR" dirty="0" err="1"/>
              <a:t>Examples</a:t>
            </a:r>
            <a:r>
              <a:rPr lang="fr-FR" dirty="0"/>
              <a:t>:</a:t>
            </a:r>
          </a:p>
          <a:p>
            <a:r>
              <a:rPr lang="fr-FR" dirty="0"/>
              <a:t>* </a:t>
            </a:r>
            <a:r>
              <a:rPr lang="fr-FR" dirty="0" err="1"/>
              <a:t>Merging</a:t>
            </a:r>
            <a:r>
              <a:rPr lang="fr-FR" dirty="0"/>
              <a:t> non-</a:t>
            </a:r>
            <a:r>
              <a:rPr lang="fr-FR" dirty="0" err="1"/>
              <a:t>binary</a:t>
            </a:r>
            <a:r>
              <a:rPr lang="fr-FR" dirty="0"/>
              <a:t> </a:t>
            </a:r>
            <a:r>
              <a:rPr lang="fr-FR" dirty="0" err="1"/>
              <a:t>persons</a:t>
            </a:r>
            <a:r>
              <a:rPr lang="fr-FR" dirty="0"/>
              <a:t> </a:t>
            </a:r>
            <a:r>
              <a:rPr lang="fr-FR" dirty="0" err="1"/>
              <a:t>with</a:t>
            </a:r>
            <a:r>
              <a:rPr lang="fr-FR" dirty="0"/>
              <a:t> </a:t>
            </a:r>
            <a:r>
              <a:rPr lang="fr-FR" dirty="0" err="1"/>
              <a:t>another</a:t>
            </a:r>
            <a:r>
              <a:rPr lang="fr-FR" dirty="0"/>
              <a:t> </a:t>
            </a:r>
            <a:r>
              <a:rPr lang="fr-FR" dirty="0" err="1"/>
              <a:t>gender</a:t>
            </a:r>
            <a:r>
              <a:rPr lang="fr-FR" dirty="0"/>
              <a:t> (due to </a:t>
            </a:r>
            <a:r>
              <a:rPr lang="fr-FR" dirty="0" err="1"/>
              <a:t>lack</a:t>
            </a:r>
            <a:r>
              <a:rPr lang="fr-FR" dirty="0"/>
              <a:t> of </a:t>
            </a:r>
            <a:r>
              <a:rPr lang="fr-FR" dirty="0" err="1"/>
              <a:t>statistical</a:t>
            </a:r>
            <a:r>
              <a:rPr lang="fr-FR" dirty="0"/>
              <a:t> power for </a:t>
            </a:r>
            <a:r>
              <a:rPr lang="fr-FR" dirty="0" err="1"/>
              <a:t>them</a:t>
            </a:r>
            <a:r>
              <a:rPr lang="fr-FR" dirty="0"/>
              <a:t>)</a:t>
            </a:r>
          </a:p>
          <a:p>
            <a:r>
              <a:rPr lang="fr-FR" dirty="0"/>
              <a:t>* In </a:t>
            </a:r>
            <a:r>
              <a:rPr lang="fr-FR" dirty="0" err="1"/>
              <a:t>my</a:t>
            </a:r>
            <a:r>
              <a:rPr lang="fr-FR" dirty="0"/>
              <a:t> </a:t>
            </a:r>
            <a:r>
              <a:rPr lang="fr-FR" dirty="0" err="1"/>
              <a:t>experience</a:t>
            </a:r>
            <a:r>
              <a:rPr lang="fr-FR" dirty="0"/>
              <a:t>, </a:t>
            </a:r>
            <a:r>
              <a:rPr lang="fr-FR" dirty="0" err="1"/>
              <a:t>overseas</a:t>
            </a:r>
            <a:r>
              <a:rPr lang="fr-FR" dirty="0"/>
              <a:t> France </a:t>
            </a:r>
            <a:r>
              <a:rPr lang="fr-FR" dirty="0" err="1"/>
              <a:t>may</a:t>
            </a:r>
            <a:r>
              <a:rPr lang="fr-FR" dirty="0"/>
              <a:t> </a:t>
            </a:r>
            <a:r>
              <a:rPr lang="fr-FR" dirty="0" err="1"/>
              <a:t>be</a:t>
            </a:r>
            <a:r>
              <a:rPr lang="fr-FR" dirty="0"/>
              <a:t> </a:t>
            </a:r>
            <a:r>
              <a:rPr lang="fr-FR" dirty="0" err="1"/>
              <a:t>considered</a:t>
            </a:r>
            <a:r>
              <a:rPr lang="fr-FR" dirty="0"/>
              <a:t> </a:t>
            </a:r>
            <a:r>
              <a:rPr lang="fr-FR" dirty="0" err="1"/>
              <a:t>outliers</a:t>
            </a:r>
            <a:r>
              <a:rPr lang="fr-FR" dirty="0"/>
              <a:t> or not </a:t>
            </a:r>
            <a:r>
              <a:rPr lang="fr-FR" dirty="0" err="1"/>
              <a:t>considered</a:t>
            </a:r>
            <a:r>
              <a:rPr lang="fr-FR" dirty="0"/>
              <a:t> in analyses</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52</a:t>
            </a:fld>
            <a:endParaRPr lang="en-GB"/>
          </a:p>
        </p:txBody>
      </p:sp>
    </p:spTree>
    <p:extLst>
      <p:ext uri="{BB962C8B-B14F-4D97-AF65-F5344CB8AC3E}">
        <p14:creationId xmlns:p14="http://schemas.microsoft.com/office/powerpoint/2010/main" val="379705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1.5? Something to do with the gaussian distribution</a:t>
            </a:r>
          </a:p>
          <a:p>
            <a:r>
              <a:rPr lang="en-GB" dirty="0"/>
              <a:t>You can change this, by the way. It’s not set in stone. You can choose 2, or 3, if you want to be really stringent.</a:t>
            </a:r>
          </a:p>
        </p:txBody>
      </p:sp>
      <p:sp>
        <p:nvSpPr>
          <p:cNvPr id="4" name="Slide Number Placeholder 3"/>
          <p:cNvSpPr>
            <a:spLocks noGrp="1"/>
          </p:cNvSpPr>
          <p:nvPr>
            <p:ph type="sldNum" sz="quarter" idx="5"/>
          </p:nvPr>
        </p:nvSpPr>
        <p:spPr/>
        <p:txBody>
          <a:bodyPr/>
          <a:lstStyle/>
          <a:p>
            <a:fld id="{A62EC21E-A6F6-4C42-B0A9-7BADF486F0B3}" type="slidenum">
              <a:rPr lang="en-GB" smtClean="0"/>
              <a:t>53</a:t>
            </a:fld>
            <a:endParaRPr lang="en-GB"/>
          </a:p>
        </p:txBody>
      </p:sp>
    </p:spTree>
    <p:extLst>
      <p:ext uri="{BB962C8B-B14F-4D97-AF65-F5344CB8AC3E}">
        <p14:creationId xmlns:p14="http://schemas.microsoft.com/office/powerpoint/2010/main" val="194111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Never have had the use of these methods, personally. It’s there if needed.</a:t>
            </a:r>
          </a:p>
          <a:p>
            <a:endParaRPr lang="en-GB" dirty="0"/>
          </a:p>
          <a:p>
            <a:r>
              <a:rPr lang="en-GB" dirty="0"/>
              <a:t>Threshold: at which value of the score do you decide to define data points above it as outliers</a:t>
            </a:r>
          </a:p>
        </p:txBody>
      </p:sp>
      <p:sp>
        <p:nvSpPr>
          <p:cNvPr id="4" name="Slide Number Placeholder 3"/>
          <p:cNvSpPr>
            <a:spLocks noGrp="1"/>
          </p:cNvSpPr>
          <p:nvPr>
            <p:ph type="sldNum" sz="quarter" idx="5"/>
          </p:nvPr>
        </p:nvSpPr>
        <p:spPr/>
        <p:txBody>
          <a:bodyPr/>
          <a:lstStyle/>
          <a:p>
            <a:fld id="{A62EC21E-A6F6-4C42-B0A9-7BADF486F0B3}" type="slidenum">
              <a:rPr lang="en-GB" smtClean="0"/>
              <a:t>54</a:t>
            </a:fld>
            <a:endParaRPr lang="en-GB"/>
          </a:p>
        </p:txBody>
      </p:sp>
    </p:spTree>
    <p:extLst>
      <p:ext uri="{BB962C8B-B14F-4D97-AF65-F5344CB8AC3E}">
        <p14:creationId xmlns:p14="http://schemas.microsoft.com/office/powerpoint/2010/main" val="462287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55</a:t>
            </a:fld>
            <a:endParaRPr lang="en-GB"/>
          </a:p>
        </p:txBody>
      </p:sp>
    </p:spTree>
    <p:extLst>
      <p:ext uri="{BB962C8B-B14F-4D97-AF65-F5344CB8AC3E}">
        <p14:creationId xmlns:p14="http://schemas.microsoft.com/office/powerpoint/2010/main" val="3104138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56</a:t>
            </a:fld>
            <a:endParaRPr lang="en-GB"/>
          </a:p>
        </p:txBody>
      </p:sp>
    </p:spTree>
    <p:extLst>
      <p:ext uri="{BB962C8B-B14F-4D97-AF65-F5344CB8AC3E}">
        <p14:creationId xmlns:p14="http://schemas.microsoft.com/office/powerpoint/2010/main" val="1566002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Random</a:t>
            </a:r>
            <a:r>
              <a:rPr lang="fr-FR" dirty="0"/>
              <a:t>: </a:t>
            </a:r>
            <a:r>
              <a:rPr lang="fr-FR" dirty="0" err="1"/>
              <a:t>think</a:t>
            </a:r>
            <a:r>
              <a:rPr lang="fr-FR" dirty="0"/>
              <a:t> of </a:t>
            </a:r>
            <a:r>
              <a:rPr lang="fr-FR" dirty="0" err="1"/>
              <a:t>it</a:t>
            </a:r>
            <a:r>
              <a:rPr lang="fr-FR" dirty="0"/>
              <a:t> like </a:t>
            </a:r>
            <a:r>
              <a:rPr lang="fr-FR" dirty="0" err="1"/>
              <a:t>some</a:t>
            </a:r>
            <a:r>
              <a:rPr lang="fr-FR" dirty="0"/>
              <a:t> </a:t>
            </a:r>
            <a:r>
              <a:rPr lang="fr-FR" dirty="0" err="1"/>
              <a:t>faulty</a:t>
            </a:r>
            <a:r>
              <a:rPr lang="fr-FR" dirty="0"/>
              <a:t> </a:t>
            </a:r>
            <a:r>
              <a:rPr lang="fr-FR" dirty="0" err="1"/>
              <a:t>equipment</a:t>
            </a:r>
            <a:r>
              <a:rPr lang="fr-FR" dirty="0"/>
              <a:t> </a:t>
            </a:r>
            <a:r>
              <a:rPr lang="fr-FR" dirty="0" err="1"/>
              <a:t>that</a:t>
            </a:r>
            <a:r>
              <a:rPr lang="fr-FR" dirty="0"/>
              <a:t> </a:t>
            </a:r>
            <a:r>
              <a:rPr lang="fr-FR" dirty="0" err="1"/>
              <a:t>randomly</a:t>
            </a:r>
            <a:r>
              <a:rPr lang="fr-FR" dirty="0"/>
              <a:t> moves </a:t>
            </a:r>
            <a:r>
              <a:rPr lang="fr-FR" dirty="0" err="1"/>
              <a:t>your</a:t>
            </a:r>
            <a:r>
              <a:rPr lang="fr-FR" dirty="0"/>
              <a:t> data points </a:t>
            </a:r>
            <a:r>
              <a:rPr lang="fr-FR" dirty="0" err="1"/>
              <a:t>away</a:t>
            </a:r>
            <a:r>
              <a:rPr lang="fr-FR" dirty="0"/>
              <a:t> </a:t>
            </a:r>
            <a:r>
              <a:rPr lang="fr-FR" dirty="0" err="1"/>
              <a:t>from</a:t>
            </a:r>
            <a:r>
              <a:rPr lang="fr-FR" dirty="0"/>
              <a:t> </a:t>
            </a:r>
            <a:r>
              <a:rPr lang="fr-FR" dirty="0" err="1"/>
              <a:t>their</a:t>
            </a:r>
            <a:r>
              <a:rPr lang="fr-FR" dirty="0"/>
              <a:t> </a:t>
            </a:r>
            <a:r>
              <a:rPr lang="fr-FR" dirty="0" err="1"/>
              <a:t>true</a:t>
            </a:r>
            <a:r>
              <a:rPr lang="fr-FR" dirty="0"/>
              <a:t> values. Like a </a:t>
            </a:r>
            <a:r>
              <a:rPr lang="fr-FR" dirty="0" err="1"/>
              <a:t>scale</a:t>
            </a:r>
            <a:r>
              <a:rPr lang="fr-FR" dirty="0"/>
              <a:t> </a:t>
            </a:r>
            <a:r>
              <a:rPr lang="fr-FR" dirty="0" err="1"/>
              <a:t>that</a:t>
            </a:r>
            <a:r>
              <a:rPr lang="fr-FR" dirty="0"/>
              <a:t> </a:t>
            </a:r>
            <a:r>
              <a:rPr lang="fr-FR" dirty="0" err="1"/>
              <a:t>randomly</a:t>
            </a:r>
            <a:r>
              <a:rPr lang="fr-FR" dirty="0"/>
              <a:t> </a:t>
            </a:r>
            <a:r>
              <a:rPr lang="fr-FR" dirty="0" err="1"/>
              <a:t>adds</a:t>
            </a:r>
            <a:r>
              <a:rPr lang="fr-FR" dirty="0"/>
              <a:t> or </a:t>
            </a:r>
            <a:r>
              <a:rPr lang="fr-FR" dirty="0" err="1"/>
              <a:t>substracts</a:t>
            </a:r>
            <a:r>
              <a:rPr lang="fr-FR" dirty="0"/>
              <a:t> up to one kg</a:t>
            </a:r>
          </a:p>
          <a:p>
            <a:endParaRPr lang="fr-FR" dirty="0"/>
          </a:p>
          <a:p>
            <a:r>
              <a:rPr lang="fr-FR" dirty="0"/>
              <a:t>I </a:t>
            </a:r>
            <a:r>
              <a:rPr lang="fr-FR" dirty="0" err="1"/>
              <a:t>deliberately</a:t>
            </a:r>
            <a:r>
              <a:rPr lang="fr-FR" dirty="0"/>
              <a:t> </a:t>
            </a:r>
            <a:r>
              <a:rPr lang="fr-FR" dirty="0" err="1"/>
              <a:t>avoided</a:t>
            </a:r>
            <a:r>
              <a:rPr lang="fr-FR" dirty="0"/>
              <a:t> </a:t>
            </a:r>
            <a:r>
              <a:rPr lang="fr-FR" dirty="0" err="1"/>
              <a:t>using</a:t>
            </a:r>
            <a:r>
              <a:rPr lang="fr-FR" dirty="0"/>
              <a:t> the </a:t>
            </a:r>
            <a:r>
              <a:rPr lang="fr-FR" dirty="0" err="1"/>
              <a:t>word</a:t>
            </a:r>
            <a:r>
              <a:rPr lang="fr-FR" dirty="0"/>
              <a:t> </a:t>
            </a:r>
            <a:r>
              <a:rPr lang="fr-FR" dirty="0" err="1"/>
              <a:t>bias</a:t>
            </a:r>
            <a:r>
              <a:rPr lang="fr-FR" dirty="0"/>
              <a:t> </a:t>
            </a:r>
            <a:r>
              <a:rPr lang="fr-FR" dirty="0" err="1"/>
              <a:t>throughout</a:t>
            </a:r>
            <a:r>
              <a:rPr lang="fr-FR" dirty="0"/>
              <a:t> the class, </a:t>
            </a:r>
            <a:r>
              <a:rPr lang="fr-FR" dirty="0" err="1"/>
              <a:t>though</a:t>
            </a:r>
            <a:r>
              <a:rPr lang="fr-FR" dirty="0"/>
              <a:t> </a:t>
            </a:r>
            <a:r>
              <a:rPr lang="fr-FR" dirty="0" err="1"/>
              <a:t>that</a:t>
            </a:r>
            <a:r>
              <a:rPr lang="fr-FR" dirty="0"/>
              <a:t> </a:t>
            </a:r>
            <a:r>
              <a:rPr lang="fr-FR" dirty="0" err="1"/>
              <a:t>is</a:t>
            </a:r>
            <a:r>
              <a:rPr lang="fr-FR" dirty="0"/>
              <a:t> </a:t>
            </a:r>
            <a:r>
              <a:rPr lang="fr-FR" dirty="0" err="1"/>
              <a:t>actually</a:t>
            </a:r>
            <a:r>
              <a:rPr lang="fr-FR" dirty="0"/>
              <a:t> a </a:t>
            </a:r>
            <a:r>
              <a:rPr lang="fr-FR" dirty="0" err="1"/>
              <a:t>common</a:t>
            </a:r>
            <a:r>
              <a:rPr lang="fr-FR" dirty="0"/>
              <a:t> </a:t>
            </a:r>
            <a:r>
              <a:rPr lang="fr-FR" dirty="0" err="1"/>
              <a:t>theme</a:t>
            </a:r>
            <a:r>
              <a:rPr lang="fr-FR" dirty="0"/>
              <a:t> in all the </a:t>
            </a:r>
            <a:r>
              <a:rPr lang="fr-FR" dirty="0" err="1"/>
              <a:t>problems</a:t>
            </a:r>
            <a:r>
              <a:rPr lang="fr-FR" dirty="0"/>
              <a:t> I </a:t>
            </a:r>
            <a:r>
              <a:rPr lang="fr-FR" dirty="0" err="1"/>
              <a:t>explained</a:t>
            </a:r>
            <a:r>
              <a:rPr lang="fr-FR" dirty="0"/>
              <a:t>. That </a:t>
            </a:r>
            <a:r>
              <a:rPr lang="fr-FR" dirty="0" err="1"/>
              <a:t>will</a:t>
            </a:r>
            <a:r>
              <a:rPr lang="fr-FR" dirty="0"/>
              <a:t> </a:t>
            </a:r>
            <a:r>
              <a:rPr lang="fr-FR" dirty="0" err="1"/>
              <a:t>be</a:t>
            </a:r>
            <a:r>
              <a:rPr lang="fr-FR" dirty="0"/>
              <a:t> a topic in the </a:t>
            </a:r>
            <a:r>
              <a:rPr lang="fr-FR" dirty="0" err="1"/>
              <a:t>next</a:t>
            </a:r>
            <a:r>
              <a:rPr lang="fr-FR" dirty="0"/>
              <a:t> class, </a:t>
            </a:r>
            <a:r>
              <a:rPr lang="fr-FR" dirty="0" err="1"/>
              <a:t>where</a:t>
            </a:r>
            <a:r>
              <a:rPr lang="fr-FR" dirty="0"/>
              <a:t> </a:t>
            </a:r>
            <a:r>
              <a:rPr lang="fr-FR" dirty="0" err="1"/>
              <a:t>we</a:t>
            </a:r>
            <a:r>
              <a:rPr lang="fr-FR" dirty="0"/>
              <a:t> </a:t>
            </a:r>
            <a:r>
              <a:rPr lang="fr-FR" dirty="0" err="1"/>
              <a:t>will</a:t>
            </a:r>
            <a:r>
              <a:rPr lang="fr-FR" dirty="0"/>
              <a:t> </a:t>
            </a:r>
            <a:r>
              <a:rPr lang="fr-FR" dirty="0" err="1"/>
              <a:t>actually</a:t>
            </a:r>
            <a:r>
              <a:rPr lang="fr-FR" dirty="0"/>
              <a:t> </a:t>
            </a:r>
            <a:r>
              <a:rPr lang="fr-FR" dirty="0" err="1"/>
              <a:t>think</a:t>
            </a:r>
            <a:r>
              <a:rPr lang="fr-FR" dirty="0"/>
              <a:t> about all the </a:t>
            </a:r>
            <a:r>
              <a:rPr lang="fr-FR" dirty="0" err="1"/>
              <a:t>mechanisms</a:t>
            </a:r>
            <a:r>
              <a:rPr lang="fr-FR" dirty="0"/>
              <a:t> </a:t>
            </a:r>
            <a:r>
              <a:rPr lang="fr-FR" dirty="0" err="1"/>
              <a:t>that</a:t>
            </a:r>
            <a:r>
              <a:rPr lang="fr-FR" dirty="0"/>
              <a:t> lead to </a:t>
            </a:r>
            <a:r>
              <a:rPr lang="fr-FR" dirty="0" err="1"/>
              <a:t>bad</a:t>
            </a:r>
            <a:r>
              <a:rPr lang="fr-FR" dirty="0"/>
              <a:t> data.</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57</a:t>
            </a:fld>
            <a:endParaRPr lang="en-GB"/>
          </a:p>
        </p:txBody>
      </p:sp>
    </p:spTree>
    <p:extLst>
      <p:ext uri="{BB962C8B-B14F-4D97-AF65-F5344CB8AC3E}">
        <p14:creationId xmlns:p14="http://schemas.microsoft.com/office/powerpoint/2010/main" val="2981392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62</a:t>
            </a:fld>
            <a:endParaRPr lang="en-GB"/>
          </a:p>
        </p:txBody>
      </p:sp>
    </p:spTree>
    <p:extLst>
      <p:ext uri="{BB962C8B-B14F-4D97-AF65-F5344CB8AC3E}">
        <p14:creationId xmlns:p14="http://schemas.microsoft.com/office/powerpoint/2010/main" val="475562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is</a:t>
            </a:r>
            <a:r>
              <a:rPr lang="fr-FR" dirty="0"/>
              <a:t> </a:t>
            </a:r>
            <a:r>
              <a:rPr lang="fr-FR" dirty="0" err="1"/>
              <a:t>just</a:t>
            </a:r>
            <a:r>
              <a:rPr lang="fr-FR" dirty="0"/>
              <a:t> the </a:t>
            </a:r>
            <a:r>
              <a:rPr lang="fr-FR" dirty="0" err="1"/>
              <a:t>lens</a:t>
            </a:r>
            <a:r>
              <a:rPr lang="fr-FR" dirty="0"/>
              <a:t>/abstraction </a:t>
            </a:r>
            <a:r>
              <a:rPr lang="fr-FR" dirty="0" err="1"/>
              <a:t>through</a:t>
            </a:r>
            <a:r>
              <a:rPr lang="fr-FR" dirty="0"/>
              <a:t> </a:t>
            </a:r>
            <a:r>
              <a:rPr lang="fr-FR" dirty="0" err="1"/>
              <a:t>which</a:t>
            </a:r>
            <a:r>
              <a:rPr lang="fr-FR" dirty="0"/>
              <a:t> </a:t>
            </a:r>
            <a:r>
              <a:rPr lang="fr-FR" dirty="0" err="1"/>
              <a:t>you</a:t>
            </a:r>
            <a:r>
              <a:rPr lang="fr-FR" dirty="0"/>
              <a:t> observe reality. You are </a:t>
            </a:r>
            <a:r>
              <a:rPr lang="fr-FR" dirty="0" err="1"/>
              <a:t>there</a:t>
            </a:r>
            <a:r>
              <a:rPr lang="fr-FR" dirty="0"/>
              <a:t> to </a:t>
            </a:r>
            <a:r>
              <a:rPr lang="fr-FR" dirty="0" err="1"/>
              <a:t>inquire</a:t>
            </a:r>
            <a:r>
              <a:rPr lang="fr-FR" dirty="0"/>
              <a:t> about reality, </a:t>
            </a:r>
            <a:r>
              <a:rPr lang="fr-FR" dirty="0" err="1"/>
              <a:t>find</a:t>
            </a:r>
            <a:r>
              <a:rPr lang="fr-FR" dirty="0"/>
              <a:t> links and </a:t>
            </a:r>
            <a:r>
              <a:rPr lang="fr-FR" dirty="0" err="1"/>
              <a:t>mechanisms</a:t>
            </a:r>
            <a:r>
              <a:rPr lang="fr-FR" dirty="0"/>
              <a:t> </a:t>
            </a:r>
            <a:r>
              <a:rPr lang="fr-FR" dirty="0" err="1"/>
              <a:t>that</a:t>
            </a:r>
            <a:r>
              <a:rPr lang="fr-FR" dirty="0"/>
              <a:t> </a:t>
            </a:r>
            <a:r>
              <a:rPr lang="fr-FR" dirty="0" err="1"/>
              <a:t>create</a:t>
            </a:r>
            <a:r>
              <a:rPr lang="fr-FR" dirty="0"/>
              <a:t> </a:t>
            </a:r>
            <a:r>
              <a:rPr lang="fr-FR" dirty="0" err="1"/>
              <a:t>relationships</a:t>
            </a:r>
            <a:r>
              <a:rPr lang="fr-FR" dirty="0"/>
              <a:t> </a:t>
            </a:r>
            <a:r>
              <a:rPr lang="fr-FR" dirty="0" err="1"/>
              <a:t>between</a:t>
            </a:r>
            <a:r>
              <a:rPr lang="fr-FR" dirty="0"/>
              <a:t> </a:t>
            </a:r>
            <a:r>
              <a:rPr lang="fr-FR" dirty="0" err="1"/>
              <a:t>phenomenon</a:t>
            </a:r>
            <a:r>
              <a:rPr lang="fr-FR" dirty="0"/>
              <a:t> (variables) or </a:t>
            </a:r>
            <a:r>
              <a:rPr lang="fr-FR" dirty="0" err="1"/>
              <a:t>that</a:t>
            </a:r>
            <a:r>
              <a:rPr lang="fr-FR" dirty="0"/>
              <a:t> lead </a:t>
            </a:r>
            <a:r>
              <a:rPr lang="fr-FR" dirty="0" err="1"/>
              <a:t>you</a:t>
            </a:r>
            <a:r>
              <a:rPr lang="fr-FR" dirty="0"/>
              <a:t> to have the data </a:t>
            </a:r>
            <a:r>
              <a:rPr lang="fr-FR" dirty="0" err="1"/>
              <a:t>that</a:t>
            </a:r>
            <a:r>
              <a:rPr lang="fr-FR" dirty="0"/>
              <a:t> </a:t>
            </a:r>
            <a:r>
              <a:rPr lang="fr-FR" dirty="0" err="1"/>
              <a:t>you</a:t>
            </a:r>
            <a:r>
              <a:rPr lang="fr-FR" dirty="0"/>
              <a:t> observe.</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a:t>
            </a:fld>
            <a:endParaRPr lang="en-GB"/>
          </a:p>
        </p:txBody>
      </p:sp>
    </p:spTree>
    <p:extLst>
      <p:ext uri="{BB962C8B-B14F-4D97-AF65-F5344CB8AC3E}">
        <p14:creationId xmlns:p14="http://schemas.microsoft.com/office/powerpoint/2010/main" val="255901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Frustration: </a:t>
            </a:r>
            <a:r>
              <a:rPr lang="fr-FR" dirty="0" err="1"/>
              <a:t>my</a:t>
            </a:r>
            <a:r>
              <a:rPr lang="fr-FR" dirty="0"/>
              <a:t> </a:t>
            </a:r>
            <a:r>
              <a:rPr lang="fr-FR" dirty="0" err="1"/>
              <a:t>example</a:t>
            </a:r>
            <a:r>
              <a:rPr lang="fr-FR" dirty="0"/>
              <a:t> </a:t>
            </a:r>
            <a:r>
              <a:rPr lang="fr-FR" dirty="0" err="1"/>
              <a:t>when</a:t>
            </a:r>
            <a:r>
              <a:rPr lang="fr-FR" dirty="0"/>
              <a:t> I </a:t>
            </a:r>
            <a:r>
              <a:rPr lang="fr-FR" dirty="0" err="1"/>
              <a:t>started</a:t>
            </a:r>
            <a:r>
              <a:rPr lang="fr-FR" dirty="0"/>
              <a:t> </a:t>
            </a:r>
            <a:r>
              <a:rPr lang="fr-FR" dirty="0" err="1"/>
              <a:t>working</a:t>
            </a:r>
            <a:r>
              <a:rPr lang="fr-FR" dirty="0"/>
              <a:t> (I </a:t>
            </a:r>
            <a:r>
              <a:rPr lang="fr-FR" dirty="0" err="1"/>
              <a:t>thought</a:t>
            </a:r>
            <a:r>
              <a:rPr lang="fr-FR" dirty="0"/>
              <a:t> </a:t>
            </a:r>
            <a:r>
              <a:rPr lang="fr-FR" dirty="0" err="1"/>
              <a:t>my</a:t>
            </a:r>
            <a:r>
              <a:rPr lang="fr-FR" dirty="0"/>
              <a:t> </a:t>
            </a:r>
            <a:r>
              <a:rPr lang="fr-FR" dirty="0" err="1"/>
              <a:t>work</a:t>
            </a:r>
            <a:r>
              <a:rPr lang="fr-FR" dirty="0"/>
              <a:t> </a:t>
            </a:r>
            <a:r>
              <a:rPr lang="fr-FR" dirty="0" err="1"/>
              <a:t>was</a:t>
            </a:r>
            <a:r>
              <a:rPr lang="fr-FR" dirty="0"/>
              <a:t> </a:t>
            </a:r>
            <a:r>
              <a:rPr lang="fr-FR" dirty="0" err="1"/>
              <a:t>bad</a:t>
            </a:r>
            <a:r>
              <a:rPr lang="fr-FR" dirty="0"/>
              <a:t> </a:t>
            </a:r>
            <a:r>
              <a:rPr lang="fr-FR" dirty="0" err="1"/>
              <a:t>because</a:t>
            </a:r>
            <a:r>
              <a:rPr lang="fr-FR" dirty="0"/>
              <a:t> of all the data </a:t>
            </a:r>
            <a:r>
              <a:rPr lang="fr-FR" dirty="0" err="1"/>
              <a:t>quality</a:t>
            </a:r>
            <a:r>
              <a:rPr lang="fr-FR" dirty="0"/>
              <a:t> issues in the </a:t>
            </a:r>
            <a:r>
              <a:rPr lang="fr-FR" dirty="0" err="1"/>
              <a:t>survey</a:t>
            </a:r>
            <a:r>
              <a:rPr lang="fr-FR" dirty="0"/>
              <a:t> I </a:t>
            </a:r>
            <a:r>
              <a:rPr lang="fr-FR" dirty="0" err="1"/>
              <a:t>was</a:t>
            </a:r>
            <a:r>
              <a:rPr lang="fr-FR" dirty="0"/>
              <a:t> </a:t>
            </a:r>
            <a:r>
              <a:rPr lang="fr-FR" dirty="0" err="1"/>
              <a:t>working</a:t>
            </a:r>
            <a:r>
              <a:rPr lang="fr-FR" dirty="0"/>
              <a:t> on).</a:t>
            </a:r>
          </a:p>
          <a:p>
            <a:r>
              <a:rPr lang="fr-FR" dirty="0"/>
              <a:t>One of </a:t>
            </a:r>
            <a:r>
              <a:rPr lang="fr-FR" dirty="0" err="1"/>
              <a:t>my</a:t>
            </a:r>
            <a:r>
              <a:rPr lang="fr-FR" dirty="0"/>
              <a:t> </a:t>
            </a:r>
            <a:r>
              <a:rPr lang="fr-FR" dirty="0" err="1"/>
              <a:t>interns</a:t>
            </a:r>
            <a:r>
              <a:rPr lang="fr-FR" dirty="0"/>
              <a:t>: </a:t>
            </a:r>
            <a:r>
              <a:rPr lang="fr-FR" dirty="0" err="1"/>
              <a:t>spent</a:t>
            </a:r>
            <a:r>
              <a:rPr lang="fr-FR" dirty="0"/>
              <a:t> </a:t>
            </a:r>
            <a:r>
              <a:rPr lang="fr-FR" dirty="0" err="1"/>
              <a:t>months</a:t>
            </a:r>
            <a:r>
              <a:rPr lang="fr-FR" dirty="0"/>
              <a:t> on data </a:t>
            </a:r>
            <a:r>
              <a:rPr lang="fr-FR" dirty="0" err="1"/>
              <a:t>cleaning</a:t>
            </a:r>
            <a:r>
              <a:rPr lang="fr-FR" dirty="0"/>
              <a:t>, and </a:t>
            </a:r>
            <a:r>
              <a:rPr lang="fr-FR" dirty="0" err="1"/>
              <a:t>felt</a:t>
            </a:r>
            <a:r>
              <a:rPr lang="fr-FR" dirty="0"/>
              <a:t> </a:t>
            </a:r>
            <a:r>
              <a:rPr lang="fr-FR" dirty="0" err="1"/>
              <a:t>really</a:t>
            </a:r>
            <a:r>
              <a:rPr lang="fr-FR" dirty="0"/>
              <a:t> </a:t>
            </a:r>
            <a:r>
              <a:rPr lang="fr-FR" dirty="0" err="1"/>
              <a:t>unsure</a:t>
            </a:r>
            <a:r>
              <a:rPr lang="fr-FR" dirty="0"/>
              <a:t> about </a:t>
            </a:r>
            <a:r>
              <a:rPr lang="fr-FR" dirty="0" err="1"/>
              <a:t>her</a:t>
            </a:r>
            <a:r>
              <a:rPr lang="fr-FR" dirty="0"/>
              <a:t> </a:t>
            </a:r>
            <a:r>
              <a:rPr lang="fr-FR" dirty="0" err="1"/>
              <a:t>results</a:t>
            </a:r>
            <a:r>
              <a:rPr lang="fr-FR" dirty="0"/>
              <a:t> </a:t>
            </a:r>
            <a:r>
              <a:rPr lang="fr-FR" dirty="0" err="1"/>
              <a:t>because</a:t>
            </a:r>
            <a:r>
              <a:rPr lang="fr-FR" dirty="0"/>
              <a:t> of the </a:t>
            </a:r>
            <a:r>
              <a:rPr lang="fr-FR" dirty="0" err="1"/>
              <a:t>difficult</a:t>
            </a:r>
            <a:r>
              <a:rPr lang="fr-FR" dirty="0"/>
              <a:t> pipeline </a:t>
            </a:r>
            <a:r>
              <a:rPr lang="fr-FR" dirty="0" err="1"/>
              <a:t>that</a:t>
            </a:r>
            <a:r>
              <a:rPr lang="fr-FR" dirty="0"/>
              <a:t> </a:t>
            </a:r>
            <a:r>
              <a:rPr lang="fr-FR" dirty="0" err="1"/>
              <a:t>she</a:t>
            </a:r>
            <a:r>
              <a:rPr lang="fr-FR" dirty="0"/>
              <a:t> </a:t>
            </a:r>
            <a:r>
              <a:rPr lang="fr-FR" dirty="0" err="1"/>
              <a:t>created</a:t>
            </a:r>
            <a:endParaRPr lang="fr-FR" dirty="0"/>
          </a:p>
          <a:p>
            <a:endParaRPr lang="fr-FR" dirty="0"/>
          </a:p>
          <a:p>
            <a:r>
              <a:rPr lang="fr-FR" dirty="0" err="1"/>
              <a:t>Counterpoint</a:t>
            </a:r>
            <a:r>
              <a:rPr lang="fr-FR" dirty="0"/>
              <a:t>: I </a:t>
            </a:r>
            <a:r>
              <a:rPr lang="fr-FR" dirty="0" err="1"/>
              <a:t>think</a:t>
            </a:r>
            <a:r>
              <a:rPr lang="fr-FR" dirty="0"/>
              <a:t> </a:t>
            </a:r>
            <a:r>
              <a:rPr lang="fr-FR" dirty="0" err="1"/>
              <a:t>it’s</a:t>
            </a:r>
            <a:r>
              <a:rPr lang="fr-FR" dirty="0"/>
              <a:t> </a:t>
            </a:r>
            <a:r>
              <a:rPr lang="fr-FR" dirty="0" err="1"/>
              <a:t>during</a:t>
            </a:r>
            <a:r>
              <a:rPr lang="fr-FR" dirty="0"/>
              <a:t> </a:t>
            </a:r>
            <a:r>
              <a:rPr lang="fr-FR" dirty="0" err="1"/>
              <a:t>cleaning</a:t>
            </a:r>
            <a:r>
              <a:rPr lang="fr-FR" dirty="0"/>
              <a:t> </a:t>
            </a:r>
            <a:r>
              <a:rPr lang="fr-FR" dirty="0" err="1"/>
              <a:t>that</a:t>
            </a:r>
            <a:r>
              <a:rPr lang="fr-FR" dirty="0"/>
              <a:t> </a:t>
            </a:r>
            <a:r>
              <a:rPr lang="fr-FR" dirty="0" err="1"/>
              <a:t>you</a:t>
            </a:r>
            <a:r>
              <a:rPr lang="fr-FR" dirty="0"/>
              <a:t> </a:t>
            </a:r>
            <a:r>
              <a:rPr lang="fr-FR" dirty="0" err="1"/>
              <a:t>learn</a:t>
            </a:r>
            <a:r>
              <a:rPr lang="fr-FR" dirty="0"/>
              <a:t> to </a:t>
            </a:r>
            <a:r>
              <a:rPr lang="fr-FR" dirty="0" err="1"/>
              <a:t>write</a:t>
            </a:r>
            <a:r>
              <a:rPr lang="fr-FR" dirty="0"/>
              <a:t> good code and to </a:t>
            </a:r>
            <a:r>
              <a:rPr lang="fr-FR" dirty="0" err="1"/>
              <a:t>be</a:t>
            </a:r>
            <a:r>
              <a:rPr lang="fr-FR" dirty="0"/>
              <a:t> more efficient. </a:t>
            </a:r>
            <a:r>
              <a:rPr lang="fr-FR" dirty="0" err="1"/>
              <a:t>Also</a:t>
            </a:r>
            <a:r>
              <a:rPr lang="fr-FR" dirty="0"/>
              <a:t>, at </a:t>
            </a:r>
            <a:r>
              <a:rPr lang="fr-FR" dirty="0" err="1"/>
              <a:t>some</a:t>
            </a:r>
            <a:r>
              <a:rPr lang="fr-FR" dirty="0"/>
              <a:t> point, </a:t>
            </a:r>
            <a:r>
              <a:rPr lang="fr-FR" dirty="0" err="1"/>
              <a:t>you</a:t>
            </a:r>
            <a:r>
              <a:rPr lang="fr-FR" dirty="0"/>
              <a:t> </a:t>
            </a:r>
            <a:r>
              <a:rPr lang="fr-FR" dirty="0" err="1"/>
              <a:t>realise</a:t>
            </a:r>
            <a:r>
              <a:rPr lang="fr-FR" dirty="0"/>
              <a:t> </a:t>
            </a:r>
            <a:r>
              <a:rPr lang="fr-FR" dirty="0" err="1"/>
              <a:t>that</a:t>
            </a:r>
            <a:r>
              <a:rPr lang="fr-FR" dirty="0"/>
              <a:t> </a:t>
            </a:r>
            <a:r>
              <a:rPr lang="fr-FR" dirty="0" err="1"/>
              <a:t>some</a:t>
            </a:r>
            <a:r>
              <a:rPr lang="fr-FR" dirty="0"/>
              <a:t> </a:t>
            </a:r>
            <a:r>
              <a:rPr lang="fr-FR" dirty="0" err="1"/>
              <a:t>things</a:t>
            </a:r>
            <a:r>
              <a:rPr lang="fr-FR" dirty="0"/>
              <a:t> are out of </a:t>
            </a:r>
            <a:r>
              <a:rPr lang="fr-FR" dirty="0" err="1"/>
              <a:t>your</a:t>
            </a:r>
            <a:r>
              <a:rPr lang="fr-FR" dirty="0"/>
              <a:t> control, and </a:t>
            </a:r>
            <a:r>
              <a:rPr lang="fr-FR" dirty="0" err="1"/>
              <a:t>you</a:t>
            </a:r>
            <a:r>
              <a:rPr lang="fr-FR" dirty="0"/>
              <a:t> </a:t>
            </a:r>
            <a:r>
              <a:rPr lang="fr-FR" dirty="0" err="1"/>
              <a:t>gotta</a:t>
            </a:r>
            <a:r>
              <a:rPr lang="fr-FR" dirty="0"/>
              <a:t> </a:t>
            </a:r>
            <a:r>
              <a:rPr lang="fr-FR" dirty="0" err="1"/>
              <a:t>make</a:t>
            </a:r>
            <a:r>
              <a:rPr lang="fr-FR" dirty="0"/>
              <a:t> do </a:t>
            </a:r>
            <a:r>
              <a:rPr lang="fr-FR" dirty="0" err="1"/>
              <a:t>with</a:t>
            </a:r>
            <a:r>
              <a:rPr lang="fr-FR" dirty="0"/>
              <a:t> the data </a:t>
            </a:r>
            <a:r>
              <a:rPr lang="fr-FR" dirty="0" err="1"/>
              <a:t>that</a:t>
            </a:r>
            <a:r>
              <a:rPr lang="fr-FR" dirty="0"/>
              <a:t> </a:t>
            </a:r>
            <a:r>
              <a:rPr lang="fr-FR" dirty="0" err="1"/>
              <a:t>you</a:t>
            </a:r>
            <a:r>
              <a:rPr lang="fr-FR" dirty="0"/>
              <a:t> have. This </a:t>
            </a:r>
            <a:r>
              <a:rPr lang="fr-FR" dirty="0" err="1"/>
              <a:t>doesn’t</a:t>
            </a:r>
            <a:r>
              <a:rPr lang="fr-FR" dirty="0"/>
              <a:t> </a:t>
            </a:r>
            <a:r>
              <a:rPr lang="fr-FR" dirty="0" err="1"/>
              <a:t>invalidate</a:t>
            </a:r>
            <a:r>
              <a:rPr lang="fr-FR" dirty="0"/>
              <a:t> the hard </a:t>
            </a:r>
            <a:r>
              <a:rPr lang="fr-FR" dirty="0" err="1"/>
              <a:t>work</a:t>
            </a:r>
            <a:r>
              <a:rPr lang="fr-FR" dirty="0"/>
              <a:t> </a:t>
            </a:r>
            <a:r>
              <a:rPr lang="fr-FR" dirty="0" err="1"/>
              <a:t>that</a:t>
            </a:r>
            <a:r>
              <a:rPr lang="fr-FR" dirty="0"/>
              <a:t> </a:t>
            </a:r>
            <a:r>
              <a:rPr lang="fr-FR" dirty="0" err="1"/>
              <a:t>you</a:t>
            </a:r>
            <a:r>
              <a:rPr lang="fr-FR" dirty="0"/>
              <a:t> do.</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a:t>
            </a:fld>
            <a:endParaRPr lang="en-GB"/>
          </a:p>
        </p:txBody>
      </p:sp>
    </p:spTree>
    <p:extLst>
      <p:ext uri="{BB962C8B-B14F-4D97-AF65-F5344CB8AC3E}">
        <p14:creationId xmlns:p14="http://schemas.microsoft.com/office/powerpoint/2010/main" val="403309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cleaning</a:t>
            </a:r>
            <a:r>
              <a:rPr lang="fr-FR" dirty="0"/>
              <a:t> </a:t>
            </a:r>
            <a:r>
              <a:rPr lang="fr-FR" dirty="0" err="1"/>
              <a:t>is</a:t>
            </a:r>
            <a:r>
              <a:rPr lang="fr-FR" dirty="0"/>
              <a:t> a </a:t>
            </a:r>
            <a:r>
              <a:rPr lang="fr-FR" dirty="0" err="1"/>
              <a:t>very</a:t>
            </a:r>
            <a:r>
              <a:rPr lang="fr-FR" dirty="0"/>
              <a:t> subjective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Especially if you clean it in such a way as to satisfy model assumptions: remember that assumptions are… opinions about how your data behaves.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10</a:t>
            </a:fld>
            <a:endParaRPr lang="en-GB"/>
          </a:p>
        </p:txBody>
      </p:sp>
    </p:spTree>
    <p:extLst>
      <p:ext uri="{BB962C8B-B14F-4D97-AF65-F5344CB8AC3E}">
        <p14:creationId xmlns:p14="http://schemas.microsoft.com/office/powerpoint/2010/main" val="972911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 </a:t>
            </a:r>
            <a:r>
              <a:rPr lang="fr-FR" dirty="0" err="1"/>
              <a:t>advance</a:t>
            </a:r>
            <a:r>
              <a:rPr lang="fr-FR" dirty="0"/>
              <a:t>, </a:t>
            </a:r>
            <a:r>
              <a:rPr lang="fr-FR" dirty="0" err="1"/>
              <a:t>any</a:t>
            </a:r>
            <a:r>
              <a:rPr lang="fr-FR" dirty="0"/>
              <a:t> </a:t>
            </a:r>
            <a:r>
              <a:rPr lang="fr-FR" dirty="0" err="1"/>
              <a:t>idea</a:t>
            </a:r>
            <a:r>
              <a:rPr lang="fr-FR" dirty="0"/>
              <a:t> of </a:t>
            </a:r>
            <a:r>
              <a:rPr lang="fr-FR" dirty="0" err="1"/>
              <a:t>what</a:t>
            </a:r>
            <a:r>
              <a:rPr lang="fr-FR" dirty="0"/>
              <a:t> </a:t>
            </a:r>
            <a:r>
              <a:rPr lang="fr-FR" dirty="0" err="1"/>
              <a:t>is</a:t>
            </a:r>
            <a:r>
              <a:rPr lang="fr-FR" dirty="0"/>
              <a:t> </a:t>
            </a:r>
            <a:r>
              <a:rPr lang="fr-FR" dirty="0" err="1"/>
              <a:t>bad</a:t>
            </a:r>
            <a:r>
              <a:rPr lang="fr-FR" dirty="0"/>
              <a:t> data?</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11</a:t>
            </a:fld>
            <a:endParaRPr lang="en-GB"/>
          </a:p>
        </p:txBody>
      </p:sp>
    </p:spTree>
    <p:extLst>
      <p:ext uri="{BB962C8B-B14F-4D97-AF65-F5344CB8AC3E}">
        <p14:creationId xmlns:p14="http://schemas.microsoft.com/office/powerpoint/2010/main" val="248983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is</a:t>
            </a:r>
            <a:r>
              <a:rPr lang="fr-FR" dirty="0"/>
              <a:t> </a:t>
            </a:r>
            <a:r>
              <a:rPr lang="fr-FR" dirty="0" err="1"/>
              <a:t>it</a:t>
            </a:r>
            <a:r>
              <a:rPr lang="fr-FR" dirty="0"/>
              <a:t> </a:t>
            </a:r>
            <a:r>
              <a:rPr lang="fr-FR" dirty="0" err="1"/>
              <a:t>bad</a:t>
            </a:r>
            <a:r>
              <a:rPr lang="fr-FR" dirty="0"/>
              <a: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12</a:t>
            </a:fld>
            <a:endParaRPr lang="en-GB"/>
          </a:p>
        </p:txBody>
      </p:sp>
    </p:spTree>
    <p:extLst>
      <p:ext uri="{BB962C8B-B14F-4D97-AF65-F5344CB8AC3E}">
        <p14:creationId xmlns:p14="http://schemas.microsoft.com/office/powerpoint/2010/main" val="20586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DFB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952B-B65F-C181-B0B8-7CEC9E85787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D4E1C74B-DA1B-D684-A6CD-55B00D262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FR" dirty="0"/>
          </a:p>
        </p:txBody>
      </p:sp>
      <p:sp>
        <p:nvSpPr>
          <p:cNvPr id="4" name="Date Placeholder 3">
            <a:extLst>
              <a:ext uri="{FF2B5EF4-FFF2-40B4-BE49-F238E27FC236}">
                <a16:creationId xmlns:a16="http://schemas.microsoft.com/office/drawing/2014/main" id="{CCB523A0-1F5F-B72B-1FE1-7F3C33635F87}"/>
              </a:ext>
            </a:extLst>
          </p:cNvPr>
          <p:cNvSpPr>
            <a:spLocks noGrp="1"/>
          </p:cNvSpPr>
          <p:nvPr>
            <p:ph type="dt" sz="half" idx="10"/>
          </p:nvPr>
        </p:nvSpPr>
        <p:spPr/>
        <p:txBody>
          <a:bodyPr/>
          <a:lstStyle/>
          <a:p>
            <a:fld id="{DD55982A-B46D-4B79-92A5-28C8080B41FE}" type="datetime1">
              <a:rPr lang="fr-FR" smtClean="0"/>
              <a:t>24/09/2024</a:t>
            </a:fld>
            <a:endParaRPr lang="fr-FR"/>
          </a:p>
        </p:txBody>
      </p:sp>
      <p:sp>
        <p:nvSpPr>
          <p:cNvPr id="5" name="Footer Placeholder 4">
            <a:extLst>
              <a:ext uri="{FF2B5EF4-FFF2-40B4-BE49-F238E27FC236}">
                <a16:creationId xmlns:a16="http://schemas.microsoft.com/office/drawing/2014/main" id="{9F206F03-7A98-C65F-E301-7BF3A72DF89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C3BCF9A-27D7-05E0-4FD9-37C33CE714B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0506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6E32-9D65-D97E-4C57-E265E5E69F7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C811A06-79BE-F6A7-0083-0F2061725B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E8EB93E-5EA4-D603-50A7-2E47CAD0C4BB}"/>
              </a:ext>
            </a:extLst>
          </p:cNvPr>
          <p:cNvSpPr>
            <a:spLocks noGrp="1"/>
          </p:cNvSpPr>
          <p:nvPr>
            <p:ph type="dt" sz="half" idx="10"/>
          </p:nvPr>
        </p:nvSpPr>
        <p:spPr/>
        <p:txBody>
          <a:bodyPr/>
          <a:lstStyle/>
          <a:p>
            <a:fld id="{B371F475-B24D-4175-8849-C8856A647410}" type="datetime1">
              <a:rPr lang="fr-FR" smtClean="0"/>
              <a:t>24/09/2024</a:t>
            </a:fld>
            <a:endParaRPr lang="fr-FR"/>
          </a:p>
        </p:txBody>
      </p:sp>
      <p:sp>
        <p:nvSpPr>
          <p:cNvPr id="5" name="Footer Placeholder 4">
            <a:extLst>
              <a:ext uri="{FF2B5EF4-FFF2-40B4-BE49-F238E27FC236}">
                <a16:creationId xmlns:a16="http://schemas.microsoft.com/office/drawing/2014/main" id="{30D7A609-23E6-F718-FDE5-D21086C5490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99DEA1-00DF-2F5A-D3A8-A19041921E2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40138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27A69-9A0A-723B-FE08-1B9F9898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FF7BF40-24B7-6F2D-067F-775E10E08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4E27F21-329B-B302-3B11-E4D76B1AB482}"/>
              </a:ext>
            </a:extLst>
          </p:cNvPr>
          <p:cNvSpPr>
            <a:spLocks noGrp="1"/>
          </p:cNvSpPr>
          <p:nvPr>
            <p:ph type="dt" sz="half" idx="10"/>
          </p:nvPr>
        </p:nvSpPr>
        <p:spPr/>
        <p:txBody>
          <a:bodyPr/>
          <a:lstStyle/>
          <a:p>
            <a:fld id="{FA9F7733-C85A-4513-8CE1-757613D9C817}" type="datetime1">
              <a:rPr lang="fr-FR" smtClean="0"/>
              <a:t>24/09/2024</a:t>
            </a:fld>
            <a:endParaRPr lang="fr-FR"/>
          </a:p>
        </p:txBody>
      </p:sp>
      <p:sp>
        <p:nvSpPr>
          <p:cNvPr id="5" name="Footer Placeholder 4">
            <a:extLst>
              <a:ext uri="{FF2B5EF4-FFF2-40B4-BE49-F238E27FC236}">
                <a16:creationId xmlns:a16="http://schemas.microsoft.com/office/drawing/2014/main" id="{AF43DD71-765A-3A0D-7027-669C887ABC6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4A3615C-B388-ACCB-16A6-21DA628F5DA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986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5886-FDCC-9D15-832C-813F40693A7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6304012-84AE-1C09-D3E4-2115D6E3439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CBF442-DC35-5813-C201-E3AF6D39F19A}"/>
              </a:ext>
            </a:extLst>
          </p:cNvPr>
          <p:cNvSpPr>
            <a:spLocks noGrp="1"/>
          </p:cNvSpPr>
          <p:nvPr>
            <p:ph type="dt" sz="half" idx="10"/>
          </p:nvPr>
        </p:nvSpPr>
        <p:spPr/>
        <p:txBody>
          <a:bodyPr/>
          <a:lstStyle/>
          <a:p>
            <a:fld id="{BE2CBEF4-C239-40F7-A999-90E5F43AC809}" type="datetime1">
              <a:rPr lang="fr-FR" smtClean="0"/>
              <a:t>24/09/2024</a:t>
            </a:fld>
            <a:endParaRPr lang="fr-FR"/>
          </a:p>
        </p:txBody>
      </p:sp>
      <p:sp>
        <p:nvSpPr>
          <p:cNvPr id="5" name="Footer Placeholder 4">
            <a:extLst>
              <a:ext uri="{FF2B5EF4-FFF2-40B4-BE49-F238E27FC236}">
                <a16:creationId xmlns:a16="http://schemas.microsoft.com/office/drawing/2014/main" id="{1090B420-196F-2A07-BEDD-F62021EFF7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7721C-0C61-AD6A-98D9-3221F04DAB8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4796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C9B6-C6BE-9B72-98CD-1FE21C370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B024A11-D011-02D2-A433-BB72E93AF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AF74A-EB63-6785-7DC3-3105E4702516}"/>
              </a:ext>
            </a:extLst>
          </p:cNvPr>
          <p:cNvSpPr>
            <a:spLocks noGrp="1"/>
          </p:cNvSpPr>
          <p:nvPr>
            <p:ph type="dt" sz="half" idx="10"/>
          </p:nvPr>
        </p:nvSpPr>
        <p:spPr/>
        <p:txBody>
          <a:bodyPr/>
          <a:lstStyle/>
          <a:p>
            <a:fld id="{81CFA720-C544-4D9C-B752-65B437F6FA29}" type="datetime1">
              <a:rPr lang="fr-FR" smtClean="0"/>
              <a:t>24/09/2024</a:t>
            </a:fld>
            <a:endParaRPr lang="fr-FR"/>
          </a:p>
        </p:txBody>
      </p:sp>
      <p:sp>
        <p:nvSpPr>
          <p:cNvPr id="5" name="Footer Placeholder 4">
            <a:extLst>
              <a:ext uri="{FF2B5EF4-FFF2-40B4-BE49-F238E27FC236}">
                <a16:creationId xmlns:a16="http://schemas.microsoft.com/office/drawing/2014/main" id="{585DCCAA-749E-7354-8BEA-13E800D9515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861417-3D92-D23F-A4C8-ADA0649B25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6102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A46A-57E9-A7A6-BA12-E6FBD812F3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9B89646-18CD-8D96-BAAF-66101229C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CBFD94D-8BCA-82F3-E615-FF1CC453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63FCDF3-136C-A9C6-BD68-02851B2ECB39}"/>
              </a:ext>
            </a:extLst>
          </p:cNvPr>
          <p:cNvSpPr>
            <a:spLocks noGrp="1"/>
          </p:cNvSpPr>
          <p:nvPr>
            <p:ph type="dt" sz="half" idx="10"/>
          </p:nvPr>
        </p:nvSpPr>
        <p:spPr/>
        <p:txBody>
          <a:bodyPr/>
          <a:lstStyle/>
          <a:p>
            <a:fld id="{F0C0EFCA-6D73-4B91-BB47-3D3E4F3A3BA5}" type="datetime1">
              <a:rPr lang="fr-FR" smtClean="0"/>
              <a:t>24/09/2024</a:t>
            </a:fld>
            <a:endParaRPr lang="fr-FR"/>
          </a:p>
        </p:txBody>
      </p:sp>
      <p:sp>
        <p:nvSpPr>
          <p:cNvPr id="6" name="Footer Placeholder 5">
            <a:extLst>
              <a:ext uri="{FF2B5EF4-FFF2-40B4-BE49-F238E27FC236}">
                <a16:creationId xmlns:a16="http://schemas.microsoft.com/office/drawing/2014/main" id="{FC9DA2DF-F005-F47E-81C0-576D5E5FD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893931-AF49-D4A8-C724-C75F49BFC2E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3020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D4DF-0048-D44C-1607-1A4454F19F8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D8A3D27-B700-EC75-8CC0-1F71E9567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D83B-03DA-1BB9-8E55-7A93EC6BB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7BF21F-231A-4EE0-BCDA-1E284B5E9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2828-0CEC-40E8-E76A-6B55B4908C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AA18F6B-95B1-1D5F-8602-2E87F30823C8}"/>
              </a:ext>
            </a:extLst>
          </p:cNvPr>
          <p:cNvSpPr>
            <a:spLocks noGrp="1"/>
          </p:cNvSpPr>
          <p:nvPr>
            <p:ph type="dt" sz="half" idx="10"/>
          </p:nvPr>
        </p:nvSpPr>
        <p:spPr/>
        <p:txBody>
          <a:bodyPr/>
          <a:lstStyle/>
          <a:p>
            <a:fld id="{429D8261-CBCB-4C81-8677-71DA5E0876BA}" type="datetime1">
              <a:rPr lang="fr-FR" smtClean="0"/>
              <a:t>24/09/2024</a:t>
            </a:fld>
            <a:endParaRPr lang="fr-FR"/>
          </a:p>
        </p:txBody>
      </p:sp>
      <p:sp>
        <p:nvSpPr>
          <p:cNvPr id="8" name="Footer Placeholder 7">
            <a:extLst>
              <a:ext uri="{FF2B5EF4-FFF2-40B4-BE49-F238E27FC236}">
                <a16:creationId xmlns:a16="http://schemas.microsoft.com/office/drawing/2014/main" id="{FF72C63B-92D9-DD71-C490-AE680216052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D1FAB43-3CEA-C521-9730-077A4111D947}"/>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34161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900-124D-D7B8-85B8-82CABB25B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267DFC5-4557-6154-0737-7D2CC5B6514B}"/>
              </a:ext>
            </a:extLst>
          </p:cNvPr>
          <p:cNvSpPr>
            <a:spLocks noGrp="1"/>
          </p:cNvSpPr>
          <p:nvPr>
            <p:ph type="dt" sz="half" idx="10"/>
          </p:nvPr>
        </p:nvSpPr>
        <p:spPr/>
        <p:txBody>
          <a:bodyPr/>
          <a:lstStyle/>
          <a:p>
            <a:fld id="{28AC5D92-0BE7-49F3-97C9-3AC2AECE7A6C}" type="datetime1">
              <a:rPr lang="fr-FR" smtClean="0"/>
              <a:t>24/09/2024</a:t>
            </a:fld>
            <a:endParaRPr lang="fr-FR"/>
          </a:p>
        </p:txBody>
      </p:sp>
      <p:sp>
        <p:nvSpPr>
          <p:cNvPr id="4" name="Footer Placeholder 3">
            <a:extLst>
              <a:ext uri="{FF2B5EF4-FFF2-40B4-BE49-F238E27FC236}">
                <a16:creationId xmlns:a16="http://schemas.microsoft.com/office/drawing/2014/main" id="{B9E55C8C-0C96-3F9C-0305-FD1CD841CF6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27F522AB-0729-9AEB-21E1-4282FE9C5C7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85108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61412-A3B2-C765-244E-8D1AC82D9EDC}"/>
              </a:ext>
            </a:extLst>
          </p:cNvPr>
          <p:cNvSpPr>
            <a:spLocks noGrp="1"/>
          </p:cNvSpPr>
          <p:nvPr>
            <p:ph type="dt" sz="half" idx="10"/>
          </p:nvPr>
        </p:nvSpPr>
        <p:spPr/>
        <p:txBody>
          <a:bodyPr/>
          <a:lstStyle/>
          <a:p>
            <a:fld id="{CC05A49C-CBC3-4071-B85B-42BB4379BAE5}" type="datetime1">
              <a:rPr lang="fr-FR" smtClean="0"/>
              <a:t>24/09/2024</a:t>
            </a:fld>
            <a:endParaRPr lang="fr-FR"/>
          </a:p>
        </p:txBody>
      </p:sp>
      <p:sp>
        <p:nvSpPr>
          <p:cNvPr id="3" name="Footer Placeholder 2">
            <a:extLst>
              <a:ext uri="{FF2B5EF4-FFF2-40B4-BE49-F238E27FC236}">
                <a16:creationId xmlns:a16="http://schemas.microsoft.com/office/drawing/2014/main" id="{5A9FABBA-7530-6420-4076-CF24DC278FED}"/>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B3DC6-FB12-883A-9926-C102F6D779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0214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E173-BE04-7773-F08A-A6ACD282C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3A98002-047E-B5E9-1463-DCB621796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94681FC-348A-CDE7-8331-75A6DCAE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7CEE7-2B2B-82F7-8CF1-0071F7D1ED7A}"/>
              </a:ext>
            </a:extLst>
          </p:cNvPr>
          <p:cNvSpPr>
            <a:spLocks noGrp="1"/>
          </p:cNvSpPr>
          <p:nvPr>
            <p:ph type="dt" sz="half" idx="10"/>
          </p:nvPr>
        </p:nvSpPr>
        <p:spPr/>
        <p:txBody>
          <a:bodyPr/>
          <a:lstStyle/>
          <a:p>
            <a:fld id="{C4C3849D-8DCB-4F4B-8C29-F0E7887BF74A}" type="datetime1">
              <a:rPr lang="fr-FR" smtClean="0"/>
              <a:t>24/09/2024</a:t>
            </a:fld>
            <a:endParaRPr lang="fr-FR"/>
          </a:p>
        </p:txBody>
      </p:sp>
      <p:sp>
        <p:nvSpPr>
          <p:cNvPr id="6" name="Footer Placeholder 5">
            <a:extLst>
              <a:ext uri="{FF2B5EF4-FFF2-40B4-BE49-F238E27FC236}">
                <a16:creationId xmlns:a16="http://schemas.microsoft.com/office/drawing/2014/main" id="{1C570F16-136B-5B8B-D4C1-BF8CE86140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3B4C0FD-9376-44D2-FCD2-BEF8C2AC9171}"/>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18047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666-A503-80D8-1071-324AFEA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0DFA630-9B02-D5B7-4B05-A62517700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D27550-3FF7-4F56-2A40-B8FF10BD1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9A36A-06F0-66E4-B12C-6F2C5C54B6CD}"/>
              </a:ext>
            </a:extLst>
          </p:cNvPr>
          <p:cNvSpPr>
            <a:spLocks noGrp="1"/>
          </p:cNvSpPr>
          <p:nvPr>
            <p:ph type="dt" sz="half" idx="10"/>
          </p:nvPr>
        </p:nvSpPr>
        <p:spPr/>
        <p:txBody>
          <a:bodyPr/>
          <a:lstStyle/>
          <a:p>
            <a:fld id="{7CCEBC0A-DD03-4A68-85FC-F1BB2CFD030E}" type="datetime1">
              <a:rPr lang="fr-FR" smtClean="0"/>
              <a:t>24/09/2024</a:t>
            </a:fld>
            <a:endParaRPr lang="fr-FR"/>
          </a:p>
        </p:txBody>
      </p:sp>
      <p:sp>
        <p:nvSpPr>
          <p:cNvPr id="6" name="Footer Placeholder 5">
            <a:extLst>
              <a:ext uri="{FF2B5EF4-FFF2-40B4-BE49-F238E27FC236}">
                <a16:creationId xmlns:a16="http://schemas.microsoft.com/office/drawing/2014/main" id="{7DB730BF-1CE3-36AA-7A77-23E7C5E2A02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EB42599-03C7-4850-E5CA-DD6C4528F130}"/>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57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6CBED-8205-0C8D-EB36-23ADA19B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492D9D53-93DF-92DE-B449-0B3ED4D9F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4662B9F4-B18B-BB03-D130-D79EEA300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98F25F-AECB-48AA-97FE-E7C5EA77181F}" type="datetime1">
              <a:rPr lang="fr-FR" smtClean="0"/>
              <a:t>24/09/2024</a:t>
            </a:fld>
            <a:endParaRPr lang="fr-FR"/>
          </a:p>
        </p:txBody>
      </p:sp>
      <p:sp>
        <p:nvSpPr>
          <p:cNvPr id="5" name="Footer Placeholder 4">
            <a:extLst>
              <a:ext uri="{FF2B5EF4-FFF2-40B4-BE49-F238E27FC236}">
                <a16:creationId xmlns:a16="http://schemas.microsoft.com/office/drawing/2014/main" id="{2BC19988-7D9F-3886-98AB-3D1EBF310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AD46FBBE-CF43-190C-CD27-96A5A24BE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3806FF-9E51-4331-BB90-F49EFA1FA4FC}" type="slidenum">
              <a:rPr lang="fr-FR" smtClean="0"/>
              <a:t>‹#›</a:t>
            </a:fld>
            <a:endParaRPr lang="fr-FR"/>
          </a:p>
        </p:txBody>
      </p:sp>
    </p:spTree>
    <p:extLst>
      <p:ext uri="{BB962C8B-B14F-4D97-AF65-F5344CB8AC3E}">
        <p14:creationId xmlns:p14="http://schemas.microsoft.com/office/powerpoint/2010/main" val="427614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838200" y="2766218"/>
            <a:ext cx="10515600" cy="1325563"/>
          </a:xfrm>
        </p:spPr>
        <p:txBody>
          <a:bodyPr/>
          <a:lstStyle/>
          <a:p>
            <a:r>
              <a:rPr lang="en-US" dirty="0">
                <a:solidFill>
                  <a:srgbClr val="7F7DB0"/>
                </a:solidFill>
              </a:rPr>
              <a:t>II. Cleaning bad data</a:t>
            </a:r>
            <a:endParaRPr lang="en-US" dirty="0">
              <a:solidFill>
                <a:schemeClr val="tx1">
                  <a:lumMod val="75000"/>
                  <a:lumOff val="25000"/>
                </a:schemeClr>
              </a:solidFill>
            </a:endParaRPr>
          </a:p>
        </p:txBody>
      </p:sp>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5" name="Image 4" descr="Une image contenant ordinateur, ordinateur portable, Périphérique de sortie, dessin humoristique&#10;&#10;Description générée automatiquement">
            <a:extLst>
              <a:ext uri="{FF2B5EF4-FFF2-40B4-BE49-F238E27FC236}">
                <a16:creationId xmlns:a16="http://schemas.microsoft.com/office/drawing/2014/main" id="{D953D95C-ADEC-01D1-4E2A-32CA3609564C}"/>
              </a:ext>
            </a:extLst>
          </p:cNvPr>
          <p:cNvPicPr>
            <a:picLocks noChangeAspect="1"/>
          </p:cNvPicPr>
          <p:nvPr/>
        </p:nvPicPr>
        <p:blipFill>
          <a:blip r:embed="rId4">
            <a:clrChange>
              <a:clrFrom>
                <a:srgbClr val="FBFBFB"/>
              </a:clrFrom>
              <a:clrTo>
                <a:srgbClr val="FBFBFB">
                  <a:alpha val="0"/>
                </a:srgbClr>
              </a:clrTo>
            </a:clrChange>
          </a:blip>
          <a:stretch>
            <a:fillRect/>
          </a:stretch>
        </p:blipFill>
        <p:spPr>
          <a:xfrm>
            <a:off x="7779589" y="2982898"/>
            <a:ext cx="3875102" cy="3875102"/>
          </a:xfrm>
          <a:prstGeom prst="rect">
            <a:avLst/>
          </a:prstGeom>
        </p:spPr>
      </p:pic>
      <p:sp>
        <p:nvSpPr>
          <p:cNvPr id="7" name="ZoneTexte 6">
            <a:extLst>
              <a:ext uri="{FF2B5EF4-FFF2-40B4-BE49-F238E27FC236}">
                <a16:creationId xmlns:a16="http://schemas.microsoft.com/office/drawing/2014/main" id="{93411E25-1AEC-94DD-2316-61BB8F259E16}"/>
              </a:ext>
            </a:extLst>
          </p:cNvPr>
          <p:cNvSpPr txBox="1"/>
          <p:nvPr/>
        </p:nvSpPr>
        <p:spPr>
          <a:xfrm>
            <a:off x="4343401" y="5952552"/>
            <a:ext cx="3505199" cy="507831"/>
          </a:xfrm>
          <a:prstGeom prst="rect">
            <a:avLst/>
          </a:prstGeom>
          <a:noFill/>
        </p:spPr>
        <p:txBody>
          <a:bodyPr wrap="square">
            <a:spAutoFit/>
          </a:bodyPr>
          <a:lstStyle/>
          <a:p>
            <a:pPr algn="r"/>
            <a:r>
              <a:rPr lang="en-GB" dirty="0">
                <a:latin typeface="Esteban" panose="02000000000000000000" pitchFamily="2" charset="0"/>
              </a:rPr>
              <a:t>The most exciting part of the job</a:t>
            </a:r>
          </a:p>
          <a:p>
            <a:pPr algn="r"/>
            <a:r>
              <a:rPr lang="en-GB" sz="900" dirty="0">
                <a:latin typeface="Esteban" panose="02000000000000000000" pitchFamily="2" charset="0"/>
              </a:rPr>
              <a:t>(no)</a:t>
            </a:r>
            <a:endParaRPr lang="fr-FR" sz="900" dirty="0"/>
          </a:p>
        </p:txBody>
      </p:sp>
      <p:sp>
        <p:nvSpPr>
          <p:cNvPr id="3" name="Espace réservé du numéro de diapositive 2">
            <a:extLst>
              <a:ext uri="{FF2B5EF4-FFF2-40B4-BE49-F238E27FC236}">
                <a16:creationId xmlns:a16="http://schemas.microsoft.com/office/drawing/2014/main" id="{1AB6ACDC-A6BF-7556-EE83-869BAF301A9C}"/>
              </a:ext>
            </a:extLst>
          </p:cNvPr>
          <p:cNvSpPr>
            <a:spLocks noGrp="1"/>
          </p:cNvSpPr>
          <p:nvPr>
            <p:ph type="sldNum" sz="quarter" idx="12"/>
          </p:nvPr>
        </p:nvSpPr>
        <p:spPr/>
        <p:txBody>
          <a:bodyPr/>
          <a:lstStyle/>
          <a:p>
            <a:fld id="{6F3806FF-9E51-4331-BB90-F49EFA1FA4FC}" type="slidenum">
              <a:rPr lang="fr-FR" smtClean="0"/>
              <a:t>1</a:t>
            </a:fld>
            <a:endParaRPr lang="fr-FR"/>
          </a:p>
        </p:txBody>
      </p:sp>
    </p:spTree>
    <p:extLst>
      <p:ext uri="{BB962C8B-B14F-4D97-AF65-F5344CB8AC3E}">
        <p14:creationId xmlns:p14="http://schemas.microsoft.com/office/powerpoint/2010/main" val="386995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Before continuing…</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7772400" cy="2690508"/>
          </a:xfrm>
        </p:spPr>
        <p:txBody>
          <a:bodyPr>
            <a:normAutofit/>
          </a:bodyPr>
          <a:lstStyle/>
          <a:p>
            <a:pPr marL="0" indent="0">
              <a:buNone/>
            </a:pPr>
            <a:r>
              <a:rPr lang="en-US" dirty="0"/>
              <a:t>A few words of wisdom from Johanna Drucker:</a:t>
            </a:r>
          </a:p>
          <a:p>
            <a:pPr marL="457200" lvl="1" indent="0">
              <a:buNone/>
            </a:pPr>
            <a:r>
              <a:rPr lang="en-US" dirty="0">
                <a:latin typeface="Esteban" panose="020B0604020202020204" charset="0"/>
              </a:rPr>
              <a:t>“The very concept of ‘cleaning’ data suggests elimination and purging techniques that should be approached with </a:t>
            </a:r>
            <a:r>
              <a:rPr lang="en-US" dirty="0">
                <a:solidFill>
                  <a:srgbClr val="7F7DB0"/>
                </a:solidFill>
                <a:latin typeface="Esteban" panose="020B0604020202020204" charset="0"/>
              </a:rPr>
              <a:t>caution</a:t>
            </a:r>
            <a:r>
              <a:rPr lang="en-US" dirty="0">
                <a:latin typeface="Esteban" panose="020B0604020202020204" charset="0"/>
              </a:rPr>
              <a:t>. Some forms of standardization may be engaged without violence to information, while others </a:t>
            </a:r>
            <a:r>
              <a:rPr lang="en-US" dirty="0">
                <a:solidFill>
                  <a:srgbClr val="7F7DB0"/>
                </a:solidFill>
                <a:latin typeface="Esteban" panose="020B0604020202020204" charset="0"/>
              </a:rPr>
              <a:t>impose strong acts of interpretation</a:t>
            </a:r>
            <a:r>
              <a:rPr lang="en-US" dirty="0">
                <a:latin typeface="Esteban" panose="020B0604020202020204" charset="0"/>
              </a:rPr>
              <a:t>.”</a:t>
            </a:r>
          </a:p>
          <a:p>
            <a:pPr marL="0" indent="0">
              <a:buNone/>
            </a:pPr>
            <a:endParaRPr lang="en-US" dirty="0">
              <a:latin typeface="Esteban" panose="020B0604020202020204" charset="0"/>
            </a:endParaRPr>
          </a:p>
          <a:p>
            <a:pPr marL="0" indent="0">
              <a:buNone/>
            </a:pPr>
            <a:endParaRPr lang="en-US" dirty="0">
              <a:latin typeface="Esteban" panose="020B0604020202020204" charset="0"/>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10</a:t>
            </a:fld>
            <a:endParaRPr lang="fr-FR"/>
          </a:p>
        </p:txBody>
      </p:sp>
      <p:pic>
        <p:nvPicPr>
          <p:cNvPr id="14" name="Picture 13" descr="A person laughing at something&#10;&#10;Description automatically generated">
            <a:extLst>
              <a:ext uri="{FF2B5EF4-FFF2-40B4-BE49-F238E27FC236}">
                <a16:creationId xmlns:a16="http://schemas.microsoft.com/office/drawing/2014/main" id="{60CC9D17-FEA0-41CA-A6EC-FEC34A4DF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885" y="1656702"/>
            <a:ext cx="2288240" cy="2815590"/>
          </a:xfrm>
          <a:prstGeom prst="rect">
            <a:avLst/>
          </a:prstGeom>
        </p:spPr>
      </p:pic>
      <p:sp>
        <p:nvSpPr>
          <p:cNvPr id="15" name="Content Placeholder 5">
            <a:extLst>
              <a:ext uri="{FF2B5EF4-FFF2-40B4-BE49-F238E27FC236}">
                <a16:creationId xmlns:a16="http://schemas.microsoft.com/office/drawing/2014/main" id="{BF3CEDD9-7808-98F1-C362-962798B5D8CB}"/>
              </a:ext>
            </a:extLst>
          </p:cNvPr>
          <p:cNvSpPr txBox="1">
            <a:spLocks/>
          </p:cNvSpPr>
          <p:nvPr/>
        </p:nvSpPr>
        <p:spPr>
          <a:xfrm>
            <a:off x="838200" y="4715788"/>
            <a:ext cx="10363200" cy="1252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58226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7F7DB0"/>
                </a:solidFill>
              </a:rPr>
              <a:t>Not machine-readable data: </a:t>
            </a:r>
            <a:r>
              <a:rPr lang="en-US" dirty="0"/>
              <a:t>data that is made for human consumption, but not machines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11</a:t>
            </a:fld>
            <a:endParaRPr lang="fr-FR"/>
          </a:p>
        </p:txBody>
      </p:sp>
    </p:spTree>
    <p:extLst>
      <p:ext uri="{BB962C8B-B14F-4D97-AF65-F5344CB8AC3E}">
        <p14:creationId xmlns:p14="http://schemas.microsoft.com/office/powerpoint/2010/main" val="6433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12</a:t>
            </a:fld>
            <a:endParaRPr lang="fr-FR"/>
          </a:p>
        </p:txBody>
      </p:sp>
      <p:pic>
        <p:nvPicPr>
          <p:cNvPr id="10" name="Image 9">
            <a:extLst>
              <a:ext uri="{FF2B5EF4-FFF2-40B4-BE49-F238E27FC236}">
                <a16:creationId xmlns:a16="http://schemas.microsoft.com/office/drawing/2014/main" id="{F74CEDA7-DA79-6837-9880-946EC340E5C7}"/>
              </a:ext>
            </a:extLst>
          </p:cNvPr>
          <p:cNvPicPr>
            <a:picLocks noChangeAspect="1"/>
          </p:cNvPicPr>
          <p:nvPr/>
        </p:nvPicPr>
        <p:blipFill>
          <a:blip r:embed="rId4"/>
          <a:stretch>
            <a:fillRect/>
          </a:stretch>
        </p:blipFill>
        <p:spPr>
          <a:xfrm>
            <a:off x="990600" y="1476504"/>
            <a:ext cx="6174658" cy="3333135"/>
          </a:xfrm>
          <a:prstGeom prst="rect">
            <a:avLst/>
          </a:prstGeom>
        </p:spPr>
      </p:pic>
      <p:sp>
        <p:nvSpPr>
          <p:cNvPr id="11" name="ZoneTexte 10">
            <a:extLst>
              <a:ext uri="{FF2B5EF4-FFF2-40B4-BE49-F238E27FC236}">
                <a16:creationId xmlns:a16="http://schemas.microsoft.com/office/drawing/2014/main" id="{4EC50502-8394-76B0-42FC-3D2242DBF486}"/>
              </a:ext>
            </a:extLst>
          </p:cNvPr>
          <p:cNvSpPr txBox="1"/>
          <p:nvPr/>
        </p:nvSpPr>
        <p:spPr>
          <a:xfrm>
            <a:off x="7317658" y="2844225"/>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Terrible practice</a:t>
            </a: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838200" y="5053134"/>
            <a:ext cx="10397648" cy="1804865"/>
          </a:xfrm>
        </p:spPr>
        <p:txBody>
          <a:bodyPr>
            <a:normAutofit/>
          </a:bodyPr>
          <a:lstStyle/>
          <a:p>
            <a:r>
              <a:rPr lang="en-US" dirty="0"/>
              <a:t>You may find or have data delivered that is not in a readily usable  state</a:t>
            </a:r>
          </a:p>
          <a:p>
            <a:r>
              <a:rPr lang="en-US" dirty="0"/>
              <a:t>Getting rarer as good data practices spread, however</a:t>
            </a:r>
          </a:p>
        </p:txBody>
      </p:sp>
      <p:sp>
        <p:nvSpPr>
          <p:cNvPr id="5" name="Ellipse 4">
            <a:extLst>
              <a:ext uri="{FF2B5EF4-FFF2-40B4-BE49-F238E27FC236}">
                <a16:creationId xmlns:a16="http://schemas.microsoft.com/office/drawing/2014/main" id="{F6DAD133-D1B2-0018-BB18-542411AD0C1B}"/>
              </a:ext>
            </a:extLst>
          </p:cNvPr>
          <p:cNvSpPr/>
          <p:nvPr/>
        </p:nvSpPr>
        <p:spPr>
          <a:xfrm>
            <a:off x="1763829" y="3019245"/>
            <a:ext cx="707366" cy="409755"/>
          </a:xfrm>
          <a:prstGeom prst="ellipse">
            <a:avLst/>
          </a:prstGeom>
          <a:noFill/>
          <a:ln>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46E5BF36-7DF3-D8E5-9266-6BC6F9C6D00B}"/>
              </a:ext>
            </a:extLst>
          </p:cNvPr>
          <p:cNvSpPr/>
          <p:nvPr/>
        </p:nvSpPr>
        <p:spPr>
          <a:xfrm>
            <a:off x="1216325" y="2775749"/>
            <a:ext cx="485954" cy="321134"/>
          </a:xfrm>
          <a:prstGeom prst="ellipse">
            <a:avLst/>
          </a:prstGeom>
          <a:noFill/>
          <a:ln>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32293F92-F2D7-EB7E-1B12-38BBB08E1378}"/>
              </a:ext>
            </a:extLst>
          </p:cNvPr>
          <p:cNvSpPr/>
          <p:nvPr/>
        </p:nvSpPr>
        <p:spPr>
          <a:xfrm>
            <a:off x="4921787" y="1975649"/>
            <a:ext cx="740980" cy="409755"/>
          </a:xfrm>
          <a:prstGeom prst="ellipse">
            <a:avLst/>
          </a:prstGeom>
          <a:noFill/>
          <a:ln>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FBFD4B89-EE03-4559-2FD4-7844A9FBEF6B}"/>
              </a:ext>
            </a:extLst>
          </p:cNvPr>
          <p:cNvSpPr/>
          <p:nvPr/>
        </p:nvSpPr>
        <p:spPr>
          <a:xfrm>
            <a:off x="3726611" y="1750039"/>
            <a:ext cx="664234" cy="409755"/>
          </a:xfrm>
          <a:prstGeom prst="ellipse">
            <a:avLst/>
          </a:prstGeom>
          <a:noFill/>
          <a:ln>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7455663D-07E7-EB85-3882-B1F7948EDFA2}"/>
              </a:ext>
            </a:extLst>
          </p:cNvPr>
          <p:cNvSpPr/>
          <p:nvPr/>
        </p:nvSpPr>
        <p:spPr>
          <a:xfrm>
            <a:off x="3726610" y="2576018"/>
            <a:ext cx="3500197" cy="2454642"/>
          </a:xfrm>
          <a:prstGeom prst="ellipse">
            <a:avLst/>
          </a:prstGeom>
          <a:noFill/>
          <a:ln>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14FB3D08-C0DF-13DB-8D81-4FB7F7FB27C6}"/>
              </a:ext>
            </a:extLst>
          </p:cNvPr>
          <p:cNvSpPr/>
          <p:nvPr/>
        </p:nvSpPr>
        <p:spPr>
          <a:xfrm>
            <a:off x="1631558" y="3403121"/>
            <a:ext cx="602684" cy="243496"/>
          </a:xfrm>
          <a:prstGeom prst="ellipse">
            <a:avLst/>
          </a:prstGeom>
          <a:noFill/>
          <a:ln>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739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13</a:t>
            </a:fld>
            <a:endParaRPr lang="fr-F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6548183" y="1624135"/>
            <a:ext cx="5207493" cy="4732215"/>
          </a:xfrm>
        </p:spPr>
        <p:txBody>
          <a:bodyPr>
            <a:normAutofit/>
          </a:bodyPr>
          <a:lstStyle/>
          <a:p>
            <a:r>
              <a:rPr lang="en-US" dirty="0"/>
              <a:t>Proper data should look like this</a:t>
            </a:r>
          </a:p>
          <a:p>
            <a:pPr lvl="1"/>
            <a:r>
              <a:rPr lang="en-US" dirty="0"/>
              <a:t>First row are variable headers</a:t>
            </a:r>
          </a:p>
          <a:p>
            <a:pPr lvl="1"/>
            <a:r>
              <a:rPr lang="en-US" dirty="0"/>
              <a:t>Other rows are observations</a:t>
            </a:r>
          </a:p>
          <a:p>
            <a:pPr lvl="1"/>
            <a:r>
              <a:rPr lang="en-US" dirty="0"/>
              <a:t>Each value should correspond to the </a:t>
            </a:r>
          </a:p>
          <a:p>
            <a:pPr lvl="1"/>
            <a:r>
              <a:rPr lang="en-US" dirty="0"/>
              <a:t>Metadata (information about the data) goes elsewhere, in another sheet or file</a:t>
            </a:r>
          </a:p>
        </p:txBody>
      </p:sp>
      <p:pic>
        <p:nvPicPr>
          <p:cNvPr id="9" name="Image 8">
            <a:extLst>
              <a:ext uri="{FF2B5EF4-FFF2-40B4-BE49-F238E27FC236}">
                <a16:creationId xmlns:a16="http://schemas.microsoft.com/office/drawing/2014/main" id="{A6BFE3F3-3FDE-4D35-53BE-AAFDCDB9A397}"/>
              </a:ext>
            </a:extLst>
          </p:cNvPr>
          <p:cNvPicPr>
            <a:picLocks noChangeAspect="1"/>
          </p:cNvPicPr>
          <p:nvPr/>
        </p:nvPicPr>
        <p:blipFill>
          <a:blip r:embed="rId4"/>
          <a:stretch>
            <a:fillRect/>
          </a:stretch>
        </p:blipFill>
        <p:spPr>
          <a:xfrm>
            <a:off x="838200" y="1583199"/>
            <a:ext cx="5642661" cy="4476397"/>
          </a:xfrm>
          <a:prstGeom prst="rect">
            <a:avLst/>
          </a:prstGeom>
        </p:spPr>
      </p:pic>
    </p:spTree>
    <p:extLst>
      <p:ext uri="{BB962C8B-B14F-4D97-AF65-F5344CB8AC3E}">
        <p14:creationId xmlns:p14="http://schemas.microsoft.com/office/powerpoint/2010/main" val="4201280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5"/>
            <a:ext cx="10515600" cy="4351338"/>
          </a:xfrm>
        </p:spPr>
        <p:txBody>
          <a:bodyPr>
            <a:normAutofit/>
          </a:bodyPr>
          <a:lstStyle/>
          <a:p>
            <a:r>
              <a:rPr lang="en-US" dirty="0"/>
              <a:t>Check options in the function you use for importing data: encoding, row skips, delimiters for non-standard csv files…</a:t>
            </a:r>
          </a:p>
          <a:p>
            <a:r>
              <a:rPr lang="en-US" dirty="0"/>
              <a:t>Check for packages/libraries that allow to extract data from files that are not usually used to contain tabular data (e.g. pdf files…)</a:t>
            </a:r>
          </a:p>
          <a:p>
            <a:r>
              <a:rPr lang="en-US" dirty="0"/>
              <a:t>If all else fails: rebuild the data by hand in Excel</a:t>
            </a:r>
          </a:p>
          <a:p>
            <a:pPr lvl="1"/>
            <a:r>
              <a:rPr lang="en-US" dirty="0"/>
              <a:t>Bad practice though: no replicability, possibility of errors</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Bad tables to good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14</a:t>
            </a:fld>
            <a:endParaRPr lang="fr-FR"/>
          </a:p>
        </p:txBody>
      </p:sp>
    </p:spTree>
    <p:extLst>
      <p:ext uri="{BB962C8B-B14F-4D97-AF65-F5344CB8AC3E}">
        <p14:creationId xmlns:p14="http://schemas.microsoft.com/office/powerpoint/2010/main" val="3479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5"/>
            <a:ext cx="6057900" cy="4351338"/>
          </a:xfrm>
        </p:spPr>
        <p:txBody>
          <a:bodyPr>
            <a:normAutofit/>
          </a:bodyPr>
          <a:lstStyle/>
          <a:p>
            <a:r>
              <a:rPr lang="en-US" dirty="0"/>
              <a:t>Other examples of data that are not readily readable as tabular data: </a:t>
            </a:r>
          </a:p>
          <a:p>
            <a:pPr lvl="1"/>
            <a:r>
              <a:rPr lang="en-US" dirty="0"/>
              <a:t>Data from web scraping</a:t>
            </a:r>
          </a:p>
          <a:p>
            <a:pPr lvl="1"/>
            <a:r>
              <a:rPr lang="en-US" dirty="0"/>
              <a:t>Administrative data on paper</a:t>
            </a:r>
          </a:p>
          <a:p>
            <a:pPr lvl="1"/>
            <a:r>
              <a:rPr lang="en-US" dirty="0"/>
              <a:t>Voice recordings (or people giving you information orally)</a:t>
            </a:r>
          </a:p>
          <a:p>
            <a:r>
              <a:rPr lang="en-US" dirty="0"/>
              <a:t>Can be a big project in itself</a:t>
            </a:r>
          </a:p>
          <a:p>
            <a:pPr lvl="1"/>
            <a:r>
              <a:rPr lang="en-US" dirty="0"/>
              <a:t>E.g. digitizing old data that is on paper, you either pay people to put the data in files, or use optical character recognition (OCR) software</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Other non-tabular formats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15</a:t>
            </a:fld>
            <a:endParaRPr lang="fr-FR"/>
          </a:p>
        </p:txBody>
      </p:sp>
      <p:pic>
        <p:nvPicPr>
          <p:cNvPr id="7" name="Picture 6" descr="A document with handwritten text&#10;&#10;Description automatically generated">
            <a:extLst>
              <a:ext uri="{FF2B5EF4-FFF2-40B4-BE49-F238E27FC236}">
                <a16:creationId xmlns:a16="http://schemas.microsoft.com/office/drawing/2014/main" id="{C373A656-E647-58C9-6AC3-58A9F1D4848E}"/>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96100" y="1780197"/>
            <a:ext cx="4952148" cy="3689350"/>
          </a:xfrm>
          <a:prstGeom prst="rect">
            <a:avLst/>
          </a:prstGeom>
        </p:spPr>
      </p:pic>
      <p:sp>
        <p:nvSpPr>
          <p:cNvPr id="9" name="TextBox 8">
            <a:extLst>
              <a:ext uri="{FF2B5EF4-FFF2-40B4-BE49-F238E27FC236}">
                <a16:creationId xmlns:a16="http://schemas.microsoft.com/office/drawing/2014/main" id="{ACDD3B3C-5A9A-1F04-1573-992F13500503}"/>
              </a:ext>
            </a:extLst>
          </p:cNvPr>
          <p:cNvSpPr txBox="1"/>
          <p:nvPr/>
        </p:nvSpPr>
        <p:spPr>
          <a:xfrm>
            <a:off x="6896100" y="5568581"/>
            <a:ext cx="4723548" cy="369332"/>
          </a:xfrm>
          <a:prstGeom prst="rect">
            <a:avLst/>
          </a:prstGeom>
          <a:noFill/>
        </p:spPr>
        <p:txBody>
          <a:bodyPr wrap="square" rtlCol="0">
            <a:spAutoFit/>
          </a:bodyPr>
          <a:lstStyle/>
          <a:p>
            <a:r>
              <a:rPr lang="fr-FR" dirty="0">
                <a:solidFill>
                  <a:schemeClr val="tx1">
                    <a:lumMod val="75000"/>
                    <a:lumOff val="25000"/>
                  </a:schemeClr>
                </a:solidFill>
                <a:latin typeface="Esteban" panose="02000000000000000000" pitchFamily="2" charset="0"/>
                <a:ea typeface="Source Sans Pro" panose="020B0503030403020204" pitchFamily="34" charset="0"/>
              </a:rPr>
              <a:t>19</a:t>
            </a:r>
            <a:r>
              <a:rPr lang="fr-FR" baseline="30000" dirty="0">
                <a:solidFill>
                  <a:schemeClr val="tx1">
                    <a:lumMod val="75000"/>
                    <a:lumOff val="25000"/>
                  </a:schemeClr>
                </a:solidFill>
                <a:latin typeface="Esteban" panose="02000000000000000000" pitchFamily="2" charset="0"/>
                <a:ea typeface="Source Sans Pro" panose="020B0503030403020204" pitchFamily="34" charset="0"/>
              </a:rPr>
              <a:t>th</a:t>
            </a:r>
            <a:r>
              <a:rPr lang="fr-FR" dirty="0">
                <a:solidFill>
                  <a:schemeClr val="tx1">
                    <a:lumMod val="75000"/>
                    <a:lumOff val="25000"/>
                  </a:schemeClr>
                </a:solidFill>
                <a:latin typeface="Esteban" panose="02000000000000000000" pitchFamily="2" charset="0"/>
                <a:ea typeface="Source Sans Pro" panose="020B0503030403020204" pitchFamily="34" charset="0"/>
              </a:rPr>
              <a:t> century French </a:t>
            </a:r>
            <a:r>
              <a:rPr lang="fr-FR" dirty="0" err="1">
                <a:solidFill>
                  <a:schemeClr val="tx1">
                    <a:lumMod val="75000"/>
                    <a:lumOff val="25000"/>
                  </a:schemeClr>
                </a:solidFill>
                <a:latin typeface="Esteban" panose="02000000000000000000" pitchFamily="2" charset="0"/>
                <a:ea typeface="Source Sans Pro" panose="020B0503030403020204" pitchFamily="34" charset="0"/>
              </a:rPr>
              <a:t>birth</a:t>
            </a:r>
            <a:r>
              <a:rPr lang="fr-FR" dirty="0">
                <a:solidFill>
                  <a:schemeClr val="tx1">
                    <a:lumMod val="75000"/>
                    <a:lumOff val="25000"/>
                  </a:schemeClr>
                </a:solidFill>
                <a:latin typeface="Esteban" panose="02000000000000000000" pitchFamily="2" charset="0"/>
                <a:ea typeface="Source Sans Pro" panose="020B0503030403020204" pitchFamily="34" charset="0"/>
              </a:rPr>
              <a:t> </a:t>
            </a:r>
            <a:r>
              <a:rPr lang="fr-FR" dirty="0" err="1">
                <a:solidFill>
                  <a:schemeClr val="tx1">
                    <a:lumMod val="75000"/>
                    <a:lumOff val="25000"/>
                  </a:schemeClr>
                </a:solidFill>
                <a:latin typeface="Esteban" panose="02000000000000000000" pitchFamily="2" charset="0"/>
                <a:ea typeface="Source Sans Pro" panose="020B0503030403020204" pitchFamily="34" charset="0"/>
              </a:rPr>
              <a:t>certificate</a:t>
            </a:r>
            <a:endParaRPr lang="en-GB" dirty="0">
              <a:solidFill>
                <a:schemeClr val="tx1">
                  <a:lumMod val="75000"/>
                  <a:lumOff val="25000"/>
                </a:schemeClr>
              </a:solidFill>
              <a:latin typeface="Esteban" panose="02000000000000000000" pitchFamily="2" charset="0"/>
              <a:ea typeface="Source Sans Pro" panose="020B0503030403020204" pitchFamily="34" charset="0"/>
            </a:endParaRPr>
          </a:p>
        </p:txBody>
      </p:sp>
    </p:spTree>
    <p:extLst>
      <p:ext uri="{BB962C8B-B14F-4D97-AF65-F5344CB8AC3E}">
        <p14:creationId xmlns:p14="http://schemas.microsoft.com/office/powerpoint/2010/main" val="1842318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7F7DB0"/>
                </a:solidFill>
              </a:rPr>
              <a:t>Not machine-readable data: </a:t>
            </a:r>
            <a:r>
              <a:rPr lang="en-US" dirty="0"/>
              <a:t>data that is made for human consumption, but not machines</a:t>
            </a:r>
          </a:p>
          <a:p>
            <a:r>
              <a:rPr lang="en-US" dirty="0">
                <a:solidFill>
                  <a:srgbClr val="7F7DB0"/>
                </a:solidFill>
              </a:rPr>
              <a:t>Invalid data:</a:t>
            </a:r>
            <a:r>
              <a:rPr lang="en-US" dirty="0"/>
              <a:t> data that do not meet some real world rules or criteria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16</a:t>
            </a:fld>
            <a:endParaRPr lang="fr-FR"/>
          </a:p>
        </p:txBody>
      </p:sp>
    </p:spTree>
    <p:extLst>
      <p:ext uri="{BB962C8B-B14F-4D97-AF65-F5344CB8AC3E}">
        <p14:creationId xmlns:p14="http://schemas.microsoft.com/office/powerpoint/2010/main" val="62606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1891C3"/>
                </a:solidFill>
              </a:rPr>
              <a:t>Invalid data</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Most straightforward case of bad data: data that should not happen in reality</a:t>
            </a:r>
          </a:p>
          <a:p>
            <a:r>
              <a:rPr lang="en-US" dirty="0"/>
              <a:t>You observe your data, but some values violate some “rule”</a:t>
            </a:r>
          </a:p>
          <a:p>
            <a:pPr lvl="1"/>
            <a:r>
              <a:rPr lang="en-US" dirty="0"/>
              <a:t>This rule may stem from common sense, industry knowledge/domain knowledge or other analyses</a:t>
            </a:r>
          </a:p>
          <a:p>
            <a:pPr lvl="1"/>
            <a:r>
              <a:rPr lang="en-US" dirty="0"/>
              <a:t>You will have to work closely with the people that have been working long in the field and who are familiar with what happens in reality, they will help you establish “rules” to define invalid data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17</a:t>
            </a:fld>
            <a:endParaRPr lang="fr-FR"/>
          </a:p>
        </p:txBody>
      </p:sp>
    </p:spTree>
    <p:extLst>
      <p:ext uri="{BB962C8B-B14F-4D97-AF65-F5344CB8AC3E}">
        <p14:creationId xmlns:p14="http://schemas.microsoft.com/office/powerpoint/2010/main" val="3483117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1891C3"/>
                </a:solidFill>
              </a:rPr>
              <a:t>Invalid data:</a:t>
            </a:r>
            <a:r>
              <a:rPr lang="en-GB" dirty="0">
                <a:solidFill>
                  <a:schemeClr val="tx1">
                    <a:lumMod val="75000"/>
                    <a:lumOff val="25000"/>
                  </a:schemeClr>
                </a:solidFill>
              </a:rPr>
              <a:t> the checks (1)</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lnSpcReduction="10000"/>
          </a:bodyPr>
          <a:lstStyle/>
          <a:p>
            <a:r>
              <a:rPr lang="en-US" dirty="0"/>
              <a:t>Data types</a:t>
            </a:r>
          </a:p>
          <a:p>
            <a:pPr lvl="1"/>
            <a:r>
              <a:rPr lang="en-US" dirty="0"/>
              <a:t>Is the variable of an expected data type?</a:t>
            </a:r>
          </a:p>
          <a:p>
            <a:pPr lvl="1"/>
            <a:r>
              <a:rPr lang="en-US" dirty="0"/>
              <a:t>For example, remember the annual income variable in the previous lab, it was a chain of characters and not a number</a:t>
            </a:r>
          </a:p>
          <a:p>
            <a:r>
              <a:rPr lang="en-US" dirty="0"/>
              <a:t>Range and distribution of continuous values</a:t>
            </a:r>
          </a:p>
          <a:p>
            <a:pPr lvl="1"/>
            <a:r>
              <a:rPr lang="en-US" dirty="0"/>
              <a:t>Look at the distribution, are the extreme values possible? (e.g. a negative age, or an age of 140 years)</a:t>
            </a:r>
          </a:p>
          <a:p>
            <a:pPr lvl="1"/>
            <a:r>
              <a:rPr lang="en-US" dirty="0"/>
              <a:t>Does the distribution of the data make sense according to domain knowledge? </a:t>
            </a:r>
          </a:p>
          <a:p>
            <a:r>
              <a:rPr lang="en-US" dirty="0"/>
              <a:t>Categorical variables</a:t>
            </a:r>
          </a:p>
          <a:p>
            <a:pPr lvl="1"/>
            <a:r>
              <a:rPr lang="en-US" dirty="0"/>
              <a:t>Are there modalities that should not exist? </a:t>
            </a:r>
          </a:p>
          <a:p>
            <a:pPr lvl="1"/>
            <a:r>
              <a:rPr lang="en-US" dirty="0"/>
              <a:t>Does the distribution of the modalities make sense according to domain knowledge?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18</a:t>
            </a:fld>
            <a:endParaRPr lang="fr-FR"/>
          </a:p>
        </p:txBody>
      </p:sp>
    </p:spTree>
    <p:extLst>
      <p:ext uri="{BB962C8B-B14F-4D97-AF65-F5344CB8AC3E}">
        <p14:creationId xmlns:p14="http://schemas.microsoft.com/office/powerpoint/2010/main" val="293956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1891C3"/>
                </a:solidFill>
              </a:rPr>
              <a:t>Invalid data:</a:t>
            </a:r>
            <a:r>
              <a:rPr lang="en-GB" dirty="0">
                <a:solidFill>
                  <a:schemeClr val="tx1">
                    <a:lumMod val="75000"/>
                    <a:lumOff val="25000"/>
                  </a:schemeClr>
                </a:solidFill>
              </a:rPr>
              <a:t> the checks (2)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Duplicates</a:t>
            </a:r>
          </a:p>
          <a:p>
            <a:pPr lvl="1"/>
            <a:r>
              <a:rPr lang="en-US" dirty="0"/>
              <a:t>The same data may be entered multiple times, check identifying variables</a:t>
            </a:r>
          </a:p>
          <a:p>
            <a:pPr lvl="1"/>
            <a:r>
              <a:rPr lang="en-US" dirty="0"/>
              <a:t>Though sometimes, the same person may have different IDs…</a:t>
            </a:r>
          </a:p>
          <a:p>
            <a:r>
              <a:rPr lang="en-US" dirty="0"/>
              <a:t>Impossible combinations of values</a:t>
            </a:r>
          </a:p>
          <a:p>
            <a:pPr lvl="1"/>
            <a:r>
              <a:rPr lang="en-US" dirty="0"/>
              <a:t>The values of some variable may restrict the possible range of values on another one</a:t>
            </a:r>
          </a:p>
          <a:p>
            <a:pPr lvl="1"/>
            <a:r>
              <a:rPr lang="en-US" dirty="0"/>
              <a:t>E.g. in a dataset of individuals containing marriage status and age, age should not be under 18 (in France) if the person is married</a:t>
            </a:r>
          </a:p>
          <a:p>
            <a:r>
              <a:rPr lang="en-US" dirty="0"/>
              <a:t>Totals</a:t>
            </a:r>
          </a:p>
          <a:p>
            <a:pPr lvl="1"/>
            <a:r>
              <a:rPr lang="en-US" dirty="0"/>
              <a:t>Are some variables totals of other variables? Are they still valid if you recompute them?</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19</a:t>
            </a:fld>
            <a:endParaRPr lang="fr-FR"/>
          </a:p>
        </p:txBody>
      </p:sp>
    </p:spTree>
    <p:extLst>
      <p:ext uri="{BB962C8B-B14F-4D97-AF65-F5344CB8AC3E}">
        <p14:creationId xmlns:p14="http://schemas.microsoft.com/office/powerpoint/2010/main" val="318345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JA Roderick, Rubin DB. 2019. Statistical Analysis with Missing Data.</a:t>
            </a:r>
          </a:p>
          <a:p>
            <a:r>
              <a:rPr lang="en-US" dirty="0"/>
              <a:t>QE McCallum. 2013. Bad Data Handbook.</a:t>
            </a:r>
          </a:p>
          <a:p>
            <a:r>
              <a:rPr lang="en-US" dirty="0"/>
              <a:t>Van der Loo M., de </a:t>
            </a:r>
            <a:r>
              <a:rPr lang="en-US" dirty="0" err="1"/>
              <a:t>Jonge</a:t>
            </a:r>
            <a:r>
              <a:rPr lang="en-US" dirty="0"/>
              <a:t> E. 2018. Statistical Data Cleaning with Applications in R</a:t>
            </a:r>
          </a:p>
        </p:txBody>
      </p:sp>
      <p:sp>
        <p:nvSpPr>
          <p:cNvPr id="2" name="Espace réservé du numéro de diapositive 1">
            <a:extLst>
              <a:ext uri="{FF2B5EF4-FFF2-40B4-BE49-F238E27FC236}">
                <a16:creationId xmlns:a16="http://schemas.microsoft.com/office/drawing/2014/main" id="{963EDF0F-69E7-B3A1-3216-9037A783CEB6}"/>
              </a:ext>
            </a:extLst>
          </p:cNvPr>
          <p:cNvSpPr>
            <a:spLocks noGrp="1"/>
          </p:cNvSpPr>
          <p:nvPr>
            <p:ph type="sldNum" sz="quarter" idx="12"/>
          </p:nvPr>
        </p:nvSpPr>
        <p:spPr/>
        <p:txBody>
          <a:bodyPr/>
          <a:lstStyle/>
          <a:p>
            <a:fld id="{6F3806FF-9E51-4331-BB90-F49EFA1FA4FC}" type="slidenum">
              <a:rPr lang="fr-FR" smtClean="0"/>
              <a:t>2</a:t>
            </a:fld>
            <a:endParaRPr lang="fr-FR"/>
          </a:p>
        </p:txBody>
      </p:sp>
    </p:spTree>
    <p:extLst>
      <p:ext uri="{BB962C8B-B14F-4D97-AF65-F5344CB8AC3E}">
        <p14:creationId xmlns:p14="http://schemas.microsoft.com/office/powerpoint/2010/main" val="82361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1891C3"/>
                </a:solidFill>
              </a:rPr>
              <a:t>Invalid data:</a:t>
            </a:r>
            <a:r>
              <a:rPr lang="en-GB" dirty="0">
                <a:solidFill>
                  <a:schemeClr val="tx1">
                    <a:lumMod val="75000"/>
                    <a:lumOff val="25000"/>
                  </a:schemeClr>
                </a:solidFill>
              </a:rPr>
              <a:t> how to manage?</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Correct them: </a:t>
            </a:r>
          </a:p>
          <a:p>
            <a:pPr lvl="1"/>
            <a:r>
              <a:rPr lang="en-US" dirty="0"/>
              <a:t>If you know a way to recover the “true value”: modify the variable</a:t>
            </a:r>
          </a:p>
          <a:p>
            <a:pPr lvl="1"/>
            <a:r>
              <a:rPr lang="en-US" dirty="0"/>
              <a:t>E.g. recompute a total, merge modalities for a categorical variable, modify its type or correct the chain of characters…</a:t>
            </a:r>
          </a:p>
          <a:p>
            <a:r>
              <a:rPr lang="en-US" dirty="0"/>
              <a:t>Or, if you can’t correct them, delete them:</a:t>
            </a:r>
          </a:p>
          <a:p>
            <a:pPr lvl="1"/>
            <a:r>
              <a:rPr lang="en-US" dirty="0"/>
              <a:t>If you cannot correct it, you better delete it instead of using it</a:t>
            </a:r>
          </a:p>
          <a:p>
            <a:pPr lvl="1"/>
            <a:r>
              <a:rPr lang="en-US" dirty="0"/>
              <a:t>In this case, treat it as </a:t>
            </a:r>
            <a:r>
              <a:rPr lang="en-US" dirty="0">
                <a:solidFill>
                  <a:srgbClr val="1891C3"/>
                </a:solidFill>
              </a:rPr>
              <a:t>missing data</a:t>
            </a:r>
            <a:r>
              <a:rPr lang="en-US" dirty="0"/>
              <a:t> (we will see that right now)</a:t>
            </a:r>
            <a:endParaRPr lang="en-US" dirty="0">
              <a:solidFill>
                <a:srgbClr val="1891C3"/>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20</a:t>
            </a:fld>
            <a:endParaRPr lang="fr-FR"/>
          </a:p>
        </p:txBody>
      </p:sp>
    </p:spTree>
    <p:extLst>
      <p:ext uri="{BB962C8B-B14F-4D97-AF65-F5344CB8AC3E}">
        <p14:creationId xmlns:p14="http://schemas.microsoft.com/office/powerpoint/2010/main" val="2930188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7F7DB0"/>
                </a:solidFill>
              </a:rPr>
              <a:t>Not machine-readable data: </a:t>
            </a:r>
            <a:r>
              <a:rPr lang="en-US" dirty="0"/>
              <a:t>data that is made for human consumption, but not machines</a:t>
            </a:r>
          </a:p>
          <a:p>
            <a:r>
              <a:rPr lang="en-US" dirty="0">
                <a:solidFill>
                  <a:srgbClr val="7F7DB0"/>
                </a:solidFill>
              </a:rPr>
              <a:t>Invalid data:</a:t>
            </a:r>
            <a:r>
              <a:rPr lang="en-US" dirty="0"/>
              <a:t> data that do not meet some criteria</a:t>
            </a:r>
          </a:p>
          <a:p>
            <a:r>
              <a:rPr lang="en-US" dirty="0">
                <a:solidFill>
                  <a:srgbClr val="7F7DB0"/>
                </a:solidFill>
              </a:rPr>
              <a:t>Missing data:</a:t>
            </a:r>
            <a:r>
              <a:rPr lang="en-US" dirty="0"/>
              <a:t> data that is simply not there. NAs, empty rows or columns…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21</a:t>
            </a:fld>
            <a:endParaRPr lang="fr-FR"/>
          </a:p>
        </p:txBody>
      </p:sp>
    </p:spTree>
    <p:extLst>
      <p:ext uri="{BB962C8B-B14F-4D97-AF65-F5344CB8AC3E}">
        <p14:creationId xmlns:p14="http://schemas.microsoft.com/office/powerpoint/2010/main" val="1674790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17" name="Picture 16">
            <a:extLst>
              <a:ext uri="{FF2B5EF4-FFF2-40B4-BE49-F238E27FC236}">
                <a16:creationId xmlns:a16="http://schemas.microsoft.com/office/drawing/2014/main" id="{5A6012D2-D18D-C2DA-66E1-3D4A6933BFE3}"/>
              </a:ext>
            </a:extLst>
          </p:cNvPr>
          <p:cNvPicPr>
            <a:picLocks noChangeAspect="1"/>
          </p:cNvPicPr>
          <p:nvPr/>
        </p:nvPicPr>
        <p:blipFill>
          <a:blip r:embed="rId4"/>
          <a:stretch>
            <a:fillRect/>
          </a:stretch>
        </p:blipFill>
        <p:spPr>
          <a:xfrm>
            <a:off x="628887" y="1612969"/>
            <a:ext cx="10439400" cy="34671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does </a:t>
            </a:r>
            <a:r>
              <a:rPr lang="en-GB" dirty="0">
                <a:solidFill>
                  <a:srgbClr val="C00000"/>
                </a:solidFill>
              </a:rPr>
              <a:t>m</a:t>
            </a:r>
            <a:r>
              <a:rPr lang="en-GB" dirty="0">
                <a:solidFill>
                  <a:srgbClr val="FF0000"/>
                </a:solidFill>
              </a:rPr>
              <a:t>i</a:t>
            </a:r>
            <a:r>
              <a:rPr lang="en-GB" dirty="0">
                <a:solidFill>
                  <a:srgbClr val="FFC000"/>
                </a:solidFill>
              </a:rPr>
              <a:t>s</a:t>
            </a:r>
            <a:r>
              <a:rPr lang="en-GB" dirty="0">
                <a:solidFill>
                  <a:srgbClr val="FFFF00"/>
                </a:solidFill>
              </a:rPr>
              <a:t>s</a:t>
            </a:r>
            <a:r>
              <a:rPr lang="en-GB" dirty="0">
                <a:solidFill>
                  <a:srgbClr val="92D050"/>
                </a:solidFill>
              </a:rPr>
              <a:t>i</a:t>
            </a:r>
            <a:r>
              <a:rPr lang="en-GB" dirty="0">
                <a:solidFill>
                  <a:srgbClr val="00B050"/>
                </a:solidFill>
              </a:rPr>
              <a:t>n</a:t>
            </a:r>
            <a:r>
              <a:rPr lang="en-GB" dirty="0">
                <a:solidFill>
                  <a:srgbClr val="00B0F0"/>
                </a:solidFill>
              </a:rPr>
              <a:t>g</a:t>
            </a:r>
            <a:r>
              <a:rPr lang="en-GB" dirty="0">
                <a:solidFill>
                  <a:schemeClr val="tx1">
                    <a:lumMod val="75000"/>
                    <a:lumOff val="25000"/>
                  </a:schemeClr>
                </a:solidFill>
              </a:rPr>
              <a:t> mean?</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22</a:t>
            </a:fld>
            <a:endParaRPr lang="fr-FR"/>
          </a:p>
        </p:txBody>
      </p:sp>
      <p:sp>
        <p:nvSpPr>
          <p:cNvPr id="11" name="TextBox 10">
            <a:extLst>
              <a:ext uri="{FF2B5EF4-FFF2-40B4-BE49-F238E27FC236}">
                <a16:creationId xmlns:a16="http://schemas.microsoft.com/office/drawing/2014/main" id="{A42D09EF-2A8E-735E-455D-C8ED8AAF266F}"/>
              </a:ext>
            </a:extLst>
          </p:cNvPr>
          <p:cNvSpPr txBox="1"/>
          <p:nvPr/>
        </p:nvSpPr>
        <p:spPr>
          <a:xfrm>
            <a:off x="6564692" y="1794828"/>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2" name="TextBox 11">
            <a:extLst>
              <a:ext uri="{FF2B5EF4-FFF2-40B4-BE49-F238E27FC236}">
                <a16:creationId xmlns:a16="http://schemas.microsoft.com/office/drawing/2014/main" id="{B6E1D1ED-DC0D-47F1-2E75-EA510E24E2C8}"/>
              </a:ext>
            </a:extLst>
          </p:cNvPr>
          <p:cNvSpPr txBox="1"/>
          <p:nvPr/>
        </p:nvSpPr>
        <p:spPr>
          <a:xfrm>
            <a:off x="6564692" y="2947134"/>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4" name="TextBox 13">
            <a:extLst>
              <a:ext uri="{FF2B5EF4-FFF2-40B4-BE49-F238E27FC236}">
                <a16:creationId xmlns:a16="http://schemas.microsoft.com/office/drawing/2014/main" id="{92C6AB07-BB0B-EF79-36C7-91961F6B2268}"/>
              </a:ext>
            </a:extLst>
          </p:cNvPr>
          <p:cNvSpPr txBox="1"/>
          <p:nvPr/>
        </p:nvSpPr>
        <p:spPr>
          <a:xfrm>
            <a:off x="1446648" y="1934184"/>
            <a:ext cx="461665" cy="3055259"/>
          </a:xfrm>
          <a:prstGeom prst="rect">
            <a:avLst/>
          </a:prstGeom>
          <a:noFill/>
        </p:spPr>
        <p:txBody>
          <a:bodyPr vert="vert" wrap="square" rtlCol="0">
            <a:spAutoFit/>
          </a:bodyPr>
          <a:lstStyle/>
          <a:p>
            <a:r>
              <a:rPr lang="fr-FR" dirty="0" err="1"/>
              <a:t>Also</a:t>
            </a:r>
            <a:r>
              <a:rPr lang="fr-FR" dirty="0"/>
              <a:t> </a:t>
            </a:r>
            <a:r>
              <a:rPr lang="fr-FR" dirty="0" err="1"/>
              <a:t>confidential</a:t>
            </a:r>
            <a:r>
              <a:rPr lang="fr-FR" dirty="0"/>
              <a:t> (:</a:t>
            </a:r>
            <a:endParaRPr lang="en-GB" dirty="0"/>
          </a:p>
        </p:txBody>
      </p:sp>
      <p:sp>
        <p:nvSpPr>
          <p:cNvPr id="15" name="TextBox 14">
            <a:extLst>
              <a:ext uri="{FF2B5EF4-FFF2-40B4-BE49-F238E27FC236}">
                <a16:creationId xmlns:a16="http://schemas.microsoft.com/office/drawing/2014/main" id="{27ECCBE9-CF55-290B-4B09-93D66291C1BC}"/>
              </a:ext>
            </a:extLst>
          </p:cNvPr>
          <p:cNvSpPr txBox="1"/>
          <p:nvPr/>
        </p:nvSpPr>
        <p:spPr>
          <a:xfrm>
            <a:off x="3439916" y="1934184"/>
            <a:ext cx="461665" cy="3055259"/>
          </a:xfrm>
          <a:prstGeom prst="rect">
            <a:avLst/>
          </a:prstGeom>
          <a:noFill/>
        </p:spPr>
        <p:txBody>
          <a:bodyPr vert="vert" wrap="square" rtlCol="0">
            <a:spAutoFit/>
          </a:bodyPr>
          <a:lstStyle/>
          <a:p>
            <a:r>
              <a:rPr lang="fr-FR" dirty="0"/>
              <a:t>This </a:t>
            </a:r>
            <a:r>
              <a:rPr lang="fr-FR" dirty="0" err="1"/>
              <a:t>too</a:t>
            </a:r>
            <a:r>
              <a:rPr lang="fr-FR" dirty="0"/>
              <a:t> (:</a:t>
            </a:r>
            <a:endParaRPr lang="en-GB" dirty="0"/>
          </a:p>
        </p:txBody>
      </p:sp>
      <p:sp>
        <p:nvSpPr>
          <p:cNvPr id="18" name="TextBox 17">
            <a:extLst>
              <a:ext uri="{FF2B5EF4-FFF2-40B4-BE49-F238E27FC236}">
                <a16:creationId xmlns:a16="http://schemas.microsoft.com/office/drawing/2014/main" id="{D59BB9BF-690B-B435-F5EB-57DE8C30A35E}"/>
              </a:ext>
            </a:extLst>
          </p:cNvPr>
          <p:cNvSpPr txBox="1"/>
          <p:nvPr/>
        </p:nvSpPr>
        <p:spPr>
          <a:xfrm>
            <a:off x="704151" y="1934184"/>
            <a:ext cx="461665" cy="3055259"/>
          </a:xfrm>
          <a:prstGeom prst="rect">
            <a:avLst/>
          </a:prstGeom>
          <a:noFill/>
        </p:spPr>
        <p:txBody>
          <a:bodyPr vert="vert" wrap="square" rtlCol="0">
            <a:spAutoFit/>
          </a:bodyPr>
          <a:lstStyle/>
          <a:p>
            <a:r>
              <a:rPr lang="fr-FR" dirty="0" err="1"/>
              <a:t>Confidential</a:t>
            </a:r>
            <a:r>
              <a:rPr lang="fr-FR" dirty="0"/>
              <a:t> (:</a:t>
            </a:r>
            <a:endParaRPr lang="en-GB" dirty="0"/>
          </a:p>
        </p:txBody>
      </p:sp>
      <p:sp>
        <p:nvSpPr>
          <p:cNvPr id="19" name="Content Placeholder 5">
            <a:extLst>
              <a:ext uri="{FF2B5EF4-FFF2-40B4-BE49-F238E27FC236}">
                <a16:creationId xmlns:a16="http://schemas.microsoft.com/office/drawing/2014/main" id="{CB224064-703C-B504-CB81-B6C8DCA93566}"/>
              </a:ext>
            </a:extLst>
          </p:cNvPr>
          <p:cNvSpPr>
            <a:spLocks noGrp="1"/>
          </p:cNvSpPr>
          <p:nvPr>
            <p:ph idx="1"/>
          </p:nvPr>
        </p:nvSpPr>
        <p:spPr>
          <a:xfrm>
            <a:off x="838200" y="5164086"/>
            <a:ext cx="10397648" cy="1693914"/>
          </a:xfrm>
        </p:spPr>
        <p:txBody>
          <a:bodyPr>
            <a:normAutofit lnSpcReduction="10000"/>
          </a:bodyPr>
          <a:lstStyle/>
          <a:p>
            <a:r>
              <a:rPr lang="en-US" dirty="0"/>
              <a:t>The archetypal example of “bad data”</a:t>
            </a:r>
          </a:p>
          <a:p>
            <a:r>
              <a:rPr lang="en-US" dirty="0"/>
              <a:t>Instead of actual values, you have NAs (or some type of string that indicate the data is missing : “”, “ “, “x”, “xxx”, “</a:t>
            </a:r>
            <a:r>
              <a:rPr lang="en-US" dirty="0" err="1"/>
              <a:t>na</a:t>
            </a:r>
            <a:r>
              <a:rPr lang="en-US" dirty="0"/>
              <a:t>”, “missing”, “.”)</a:t>
            </a:r>
          </a:p>
          <a:p>
            <a:pPr lvl="1"/>
            <a:r>
              <a:rPr lang="en-US" dirty="0"/>
              <a:t> Watch out for this: in R, missing values should always be NA</a:t>
            </a:r>
          </a:p>
          <a:p>
            <a:pPr lvl="1"/>
            <a:endParaRPr lang="en-US" dirty="0"/>
          </a:p>
          <a:p>
            <a:pPr marL="457200" lvl="1" indent="0">
              <a:buNone/>
            </a:pPr>
            <a:endParaRPr lang="en-US" dirty="0"/>
          </a:p>
        </p:txBody>
      </p:sp>
    </p:spTree>
    <p:extLst>
      <p:ext uri="{BB962C8B-B14F-4D97-AF65-F5344CB8AC3E}">
        <p14:creationId xmlns:p14="http://schemas.microsoft.com/office/powerpoint/2010/main" val="926802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My data is </a:t>
            </a:r>
            <a:r>
              <a:rPr lang="en-GB" dirty="0">
                <a:solidFill>
                  <a:srgbClr val="C00000"/>
                </a:solidFill>
              </a:rPr>
              <a:t>m</a:t>
            </a:r>
            <a:r>
              <a:rPr lang="en-GB" dirty="0">
                <a:solidFill>
                  <a:srgbClr val="FF0000"/>
                </a:solidFill>
              </a:rPr>
              <a:t>i</a:t>
            </a:r>
            <a:r>
              <a:rPr lang="en-GB" dirty="0">
                <a:solidFill>
                  <a:srgbClr val="FFC000"/>
                </a:solidFill>
              </a:rPr>
              <a:t>s</a:t>
            </a:r>
            <a:r>
              <a:rPr lang="en-GB" dirty="0">
                <a:solidFill>
                  <a:srgbClr val="FFFF00"/>
                </a:solidFill>
              </a:rPr>
              <a:t>s</a:t>
            </a:r>
            <a:r>
              <a:rPr lang="en-GB" dirty="0">
                <a:solidFill>
                  <a:srgbClr val="92D050"/>
                </a:solidFill>
              </a:rPr>
              <a:t>i</a:t>
            </a:r>
            <a:r>
              <a:rPr lang="en-GB" dirty="0">
                <a:solidFill>
                  <a:srgbClr val="00B050"/>
                </a:solidFill>
              </a:rPr>
              <a:t>n</a:t>
            </a:r>
            <a:r>
              <a:rPr lang="en-GB" dirty="0">
                <a:solidFill>
                  <a:srgbClr val="00B0F0"/>
                </a:solidFill>
              </a:rPr>
              <a:t>g</a:t>
            </a:r>
            <a:r>
              <a:rPr lang="en-GB" dirty="0">
                <a:solidFill>
                  <a:schemeClr val="tx1">
                    <a:lumMod val="75000"/>
                    <a:lumOff val="25000"/>
                  </a:schemeClr>
                </a:solidFill>
              </a:rPr>
              <a:t>, what do I do?</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First, check </a:t>
            </a:r>
            <a:r>
              <a:rPr lang="en-US" dirty="0">
                <a:solidFill>
                  <a:srgbClr val="1891C3"/>
                </a:solidFill>
              </a:rPr>
              <a:t>how much </a:t>
            </a:r>
            <a:r>
              <a:rPr lang="en-US" dirty="0"/>
              <a:t>of it is bad:</a:t>
            </a:r>
          </a:p>
          <a:p>
            <a:pPr lvl="1"/>
            <a:r>
              <a:rPr lang="en-US" dirty="0"/>
              <a:t>If a ‘substantial amount’ (to be determined) of it is unusable, don’t bother, unless you can reconstruct the variable from another source of data</a:t>
            </a:r>
          </a:p>
          <a:p>
            <a:pPr lvl="1"/>
            <a:r>
              <a:rPr lang="en-US" dirty="0"/>
              <a:t>Can be frustrating, but at some point you need to make do with what you have</a:t>
            </a:r>
          </a:p>
          <a:p>
            <a:pPr marL="457200" lvl="1" indent="0">
              <a:buNone/>
            </a:pPr>
            <a:endParaRPr lang="en-US" dirty="0"/>
          </a:p>
          <a:p>
            <a:r>
              <a:rPr lang="en-US" dirty="0"/>
              <a:t>Then, check if there is a </a:t>
            </a:r>
            <a:r>
              <a:rPr lang="en-US" dirty="0">
                <a:solidFill>
                  <a:srgbClr val="00B0F0"/>
                </a:solidFill>
              </a:rPr>
              <a:t>mechanism</a:t>
            </a:r>
            <a:r>
              <a:rPr lang="en-US" dirty="0"/>
              <a:t>, or a </a:t>
            </a:r>
            <a:r>
              <a:rPr lang="en-US" dirty="0">
                <a:solidFill>
                  <a:srgbClr val="00B0F0"/>
                </a:solidFill>
              </a:rPr>
              <a:t>pattern</a:t>
            </a:r>
            <a:endParaRPr lang="en-US" dirty="0"/>
          </a:p>
          <a:p>
            <a:endParaRPr lang="en-US" dirty="0"/>
          </a:p>
          <a:p>
            <a:pPr lvl="1"/>
            <a:endParaRPr lang="en-US" dirty="0"/>
          </a:p>
          <a:p>
            <a:pPr lvl="1"/>
            <a:endParaRPr lang="en-US" dirty="0"/>
          </a:p>
          <a:p>
            <a:pPr lvl="1"/>
            <a:endParaRPr lang="en-US" dirty="0"/>
          </a:p>
          <a:p>
            <a:pPr marL="457200" lvl="1" indent="0">
              <a:buNone/>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23</a:t>
            </a:fld>
            <a:endParaRPr lang="fr-FR"/>
          </a:p>
        </p:txBody>
      </p:sp>
    </p:spTree>
    <p:extLst>
      <p:ext uri="{BB962C8B-B14F-4D97-AF65-F5344CB8AC3E}">
        <p14:creationId xmlns:p14="http://schemas.microsoft.com/office/powerpoint/2010/main" val="252318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Mechanisms</a:t>
            </a:r>
            <a:r>
              <a:rPr lang="en-GB" dirty="0">
                <a:solidFill>
                  <a:srgbClr val="1891C3"/>
                </a:solidFill>
              </a:rPr>
              <a:t> </a:t>
            </a:r>
            <a:r>
              <a:rPr lang="en-GB" dirty="0">
                <a:solidFill>
                  <a:schemeClr val="tx1">
                    <a:lumMod val="75000"/>
                    <a:lumOff val="25000"/>
                  </a:schemeClr>
                </a:solidFill>
              </a:rPr>
              <a:t>and</a:t>
            </a:r>
            <a:r>
              <a:rPr lang="en-GB" dirty="0">
                <a:solidFill>
                  <a:srgbClr val="1891C3"/>
                </a:solidFill>
              </a:rPr>
              <a:t> patterns</a:t>
            </a:r>
            <a:r>
              <a:rPr lang="en-GB" dirty="0">
                <a:solidFill>
                  <a:schemeClr val="tx1">
                    <a:lumMod val="75000"/>
                    <a:lumOff val="25000"/>
                  </a:schemeClr>
                </a:solidFill>
              </a:rPr>
              <a:t> in missing data (1)</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934184"/>
            <a:ext cx="10397648" cy="4345846"/>
          </a:xfrm>
        </p:spPr>
        <p:txBody>
          <a:bodyPr>
            <a:normAutofit/>
          </a:bodyPr>
          <a:lstStyle/>
          <a:p>
            <a:r>
              <a:rPr lang="en-US" dirty="0"/>
              <a:t>Why is my data missing? Tons of reasons, actually:</a:t>
            </a:r>
          </a:p>
          <a:p>
            <a:pPr lvl="1"/>
            <a:r>
              <a:rPr lang="en-US" dirty="0"/>
              <a:t>People may refuse to report data, especially if the data is sensitive</a:t>
            </a:r>
          </a:p>
          <a:p>
            <a:pPr lvl="1"/>
            <a:r>
              <a:rPr lang="en-US" dirty="0"/>
              <a:t>Basic human error (if data is gathered manually)</a:t>
            </a:r>
          </a:p>
          <a:p>
            <a:pPr lvl="1"/>
            <a:r>
              <a:rPr lang="en-US" dirty="0"/>
              <a:t>Weird software quirks or failures</a:t>
            </a:r>
          </a:p>
          <a:p>
            <a:pPr lvl="1"/>
            <a:r>
              <a:rPr lang="en-US" dirty="0"/>
              <a:t>Hardware failures</a:t>
            </a:r>
          </a:p>
          <a:p>
            <a:pPr lvl="1"/>
            <a:r>
              <a:rPr lang="en-US" dirty="0"/>
              <a:t>Bored people inputting joke data</a:t>
            </a:r>
          </a:p>
          <a:p>
            <a:pPr lvl="1"/>
            <a:r>
              <a:rPr lang="en-US" dirty="0"/>
              <a:t>Deliberately malicious responses in surveys</a:t>
            </a:r>
          </a:p>
          <a:p>
            <a:pPr lvl="1"/>
            <a:r>
              <a:rPr lang="en-US" dirty="0"/>
              <a:t>People not knowing what to respond in a survey</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897E8EBA-E5DE-A44B-B24A-1BC09009E273}"/>
              </a:ext>
            </a:extLst>
          </p:cNvPr>
          <p:cNvSpPr>
            <a:spLocks noGrp="1"/>
          </p:cNvSpPr>
          <p:nvPr>
            <p:ph type="sldNum" sz="quarter" idx="12"/>
          </p:nvPr>
        </p:nvSpPr>
        <p:spPr/>
        <p:txBody>
          <a:bodyPr/>
          <a:lstStyle/>
          <a:p>
            <a:fld id="{6F3806FF-9E51-4331-BB90-F49EFA1FA4FC}" type="slidenum">
              <a:rPr lang="fr-FR" smtClean="0"/>
              <a:t>24</a:t>
            </a:fld>
            <a:endParaRPr lang="fr-FR"/>
          </a:p>
        </p:txBody>
      </p:sp>
    </p:spTree>
    <p:extLst>
      <p:ext uri="{BB962C8B-B14F-4D97-AF65-F5344CB8AC3E}">
        <p14:creationId xmlns:p14="http://schemas.microsoft.com/office/powerpoint/2010/main" val="2690265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7F7DB0"/>
                </a:solidFill>
              </a:rPr>
              <a:t>Mechanisms</a:t>
            </a:r>
            <a:r>
              <a:rPr lang="en-GB" dirty="0">
                <a:solidFill>
                  <a:srgbClr val="1891C3"/>
                </a:solidFill>
              </a:rPr>
              <a:t> </a:t>
            </a:r>
            <a:r>
              <a:rPr lang="en-GB" dirty="0">
                <a:solidFill>
                  <a:schemeClr val="tx1">
                    <a:lumMod val="75000"/>
                    <a:lumOff val="25000"/>
                  </a:schemeClr>
                </a:solidFill>
              </a:rPr>
              <a:t>and</a:t>
            </a:r>
            <a:r>
              <a:rPr lang="en-GB" dirty="0">
                <a:solidFill>
                  <a:srgbClr val="1891C3"/>
                </a:solidFill>
              </a:rPr>
              <a:t> patterns</a:t>
            </a:r>
            <a:r>
              <a:rPr lang="en-GB" dirty="0">
                <a:solidFill>
                  <a:schemeClr val="tx1">
                    <a:lumMod val="75000"/>
                    <a:lumOff val="25000"/>
                  </a:schemeClr>
                </a:solidFill>
              </a:rPr>
              <a:t> in missing data (2)</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pPr marL="0" indent="0">
              <a:buNone/>
            </a:pPr>
            <a:r>
              <a:rPr lang="en-US" dirty="0"/>
              <a:t>Rubin distinguishes </a:t>
            </a:r>
            <a:r>
              <a:rPr lang="en-US" dirty="0">
                <a:solidFill>
                  <a:srgbClr val="1891C3"/>
                </a:solidFill>
              </a:rPr>
              <a:t>“patterns” </a:t>
            </a:r>
            <a:r>
              <a:rPr lang="en-US" dirty="0"/>
              <a:t>and</a:t>
            </a:r>
            <a:r>
              <a:rPr lang="en-US" dirty="0">
                <a:solidFill>
                  <a:srgbClr val="1891C3"/>
                </a:solidFill>
              </a:rPr>
              <a:t> </a:t>
            </a:r>
            <a:r>
              <a:rPr lang="en-US" dirty="0">
                <a:solidFill>
                  <a:srgbClr val="7F7DB0"/>
                </a:solidFill>
              </a:rPr>
              <a:t>“mechanisms”</a:t>
            </a:r>
            <a:r>
              <a:rPr lang="en-US" dirty="0"/>
              <a:t>:</a:t>
            </a:r>
          </a:p>
          <a:p>
            <a:r>
              <a:rPr lang="en-US" dirty="0">
                <a:solidFill>
                  <a:srgbClr val="1891C3"/>
                </a:solidFill>
              </a:rPr>
              <a:t>Patterns</a:t>
            </a:r>
            <a:r>
              <a:rPr lang="en-US" dirty="0"/>
              <a:t>: “which values are missing and observed in the data”</a:t>
            </a:r>
          </a:p>
          <a:p>
            <a:r>
              <a:rPr lang="en-US" dirty="0">
                <a:solidFill>
                  <a:srgbClr val="7F7DB0"/>
                </a:solidFill>
              </a:rPr>
              <a:t>Mechanisms</a:t>
            </a:r>
            <a:r>
              <a:rPr lang="en-US" dirty="0"/>
              <a:t>: “relationship between missingness and the values of variables in the data”, that is, why your missing values are missing.</a:t>
            </a:r>
          </a:p>
          <a:p>
            <a:endParaRPr lang="en-US" dirty="0"/>
          </a:p>
          <a:p>
            <a:pPr marL="0" indent="0">
              <a:buNone/>
            </a:pPr>
            <a:endParaRPr lang="en-US" dirty="0"/>
          </a:p>
        </p:txBody>
      </p:sp>
      <p:sp>
        <p:nvSpPr>
          <p:cNvPr id="2" name="Espace réservé du numéro de diapositive 1">
            <a:extLst>
              <a:ext uri="{FF2B5EF4-FFF2-40B4-BE49-F238E27FC236}">
                <a16:creationId xmlns:a16="http://schemas.microsoft.com/office/drawing/2014/main" id="{D1539CA9-3C67-4FC7-B450-13700D6A1B4C}"/>
              </a:ext>
            </a:extLst>
          </p:cNvPr>
          <p:cNvSpPr>
            <a:spLocks noGrp="1"/>
          </p:cNvSpPr>
          <p:nvPr>
            <p:ph type="sldNum" sz="quarter" idx="12"/>
          </p:nvPr>
        </p:nvSpPr>
        <p:spPr/>
        <p:txBody>
          <a:bodyPr/>
          <a:lstStyle/>
          <a:p>
            <a:fld id="{6F3806FF-9E51-4331-BB90-F49EFA1FA4FC}" type="slidenum">
              <a:rPr lang="fr-FR" smtClean="0"/>
              <a:t>25</a:t>
            </a:fld>
            <a:endParaRPr lang="fr-FR"/>
          </a:p>
        </p:txBody>
      </p:sp>
    </p:spTree>
    <p:extLst>
      <p:ext uri="{BB962C8B-B14F-4D97-AF65-F5344CB8AC3E}">
        <p14:creationId xmlns:p14="http://schemas.microsoft.com/office/powerpoint/2010/main" val="2250594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90347" y="1690688"/>
            <a:ext cx="6238074" cy="4555540"/>
          </a:xfrm>
          <a:prstGeom prst="rect">
            <a:avLst/>
          </a:prstGeom>
        </p:spPr>
      </p:pic>
      <p:sp>
        <p:nvSpPr>
          <p:cNvPr id="2" name="Espace réservé du numéro de diapositive 1">
            <a:extLst>
              <a:ext uri="{FF2B5EF4-FFF2-40B4-BE49-F238E27FC236}">
                <a16:creationId xmlns:a16="http://schemas.microsoft.com/office/drawing/2014/main" id="{DF0C69DB-11BE-CBA9-B142-A5CEE63E2EE8}"/>
              </a:ext>
            </a:extLst>
          </p:cNvPr>
          <p:cNvSpPr>
            <a:spLocks noGrp="1"/>
          </p:cNvSpPr>
          <p:nvPr>
            <p:ph type="sldNum" sz="quarter" idx="12"/>
          </p:nvPr>
        </p:nvSpPr>
        <p:spPr/>
        <p:txBody>
          <a:bodyPr/>
          <a:lstStyle/>
          <a:p>
            <a:fld id="{6F3806FF-9E51-4331-BB90-F49EFA1FA4FC}" type="slidenum">
              <a:rPr lang="fr-FR" smtClean="0"/>
              <a:t>26</a:t>
            </a:fld>
            <a:endParaRPr lang="fr-FR"/>
          </a:p>
        </p:txBody>
      </p:sp>
      <p:sp>
        <p:nvSpPr>
          <p:cNvPr id="3" name="Content Placeholder 5">
            <a:extLst>
              <a:ext uri="{FF2B5EF4-FFF2-40B4-BE49-F238E27FC236}">
                <a16:creationId xmlns:a16="http://schemas.microsoft.com/office/drawing/2014/main" id="{D9F4FDEF-C17B-396B-96EB-66B7C56352D3}"/>
              </a:ext>
            </a:extLst>
          </p:cNvPr>
          <p:cNvSpPr>
            <a:spLocks noGrp="1"/>
          </p:cNvSpPr>
          <p:nvPr>
            <p:ph idx="1"/>
          </p:nvPr>
        </p:nvSpPr>
        <p:spPr>
          <a:xfrm>
            <a:off x="838200" y="1934184"/>
            <a:ext cx="5045765" cy="4345846"/>
          </a:xfrm>
        </p:spPr>
        <p:txBody>
          <a:bodyPr>
            <a:normAutofit/>
          </a:bodyPr>
          <a:lstStyle/>
          <a:p>
            <a:pPr marL="0" indent="0">
              <a:buNone/>
            </a:pPr>
            <a:r>
              <a:rPr lang="en-US" dirty="0"/>
              <a:t>Rubin defines 6 </a:t>
            </a:r>
            <a:r>
              <a:rPr lang="en-US" dirty="0">
                <a:solidFill>
                  <a:srgbClr val="1891C3"/>
                </a:solidFill>
              </a:rPr>
              <a:t>patterns</a:t>
            </a:r>
            <a:r>
              <a:rPr lang="en-US" dirty="0"/>
              <a:t>:</a:t>
            </a:r>
          </a:p>
          <a:p>
            <a:r>
              <a:rPr lang="en-US" dirty="0"/>
              <a:t>Univariate nonresponse (a)</a:t>
            </a:r>
          </a:p>
          <a:p>
            <a:r>
              <a:rPr lang="en-US" dirty="0"/>
              <a:t>Multivariate nonresponse (b)</a:t>
            </a:r>
          </a:p>
          <a:p>
            <a:r>
              <a:rPr lang="en-US" dirty="0"/>
              <a:t>Monotone nonresponse (c)</a:t>
            </a:r>
          </a:p>
          <a:p>
            <a:r>
              <a:rPr lang="en-US" dirty="0"/>
              <a:t>General nonresponse (d)</a:t>
            </a:r>
          </a:p>
          <a:p>
            <a:r>
              <a:rPr lang="en-US" dirty="0"/>
              <a:t>File matching (e)</a:t>
            </a:r>
          </a:p>
          <a:p>
            <a:r>
              <a:rPr lang="en-US" dirty="0"/>
              <a:t>Latent variables (f)</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134995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r="70674"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921CD708-2BBC-60B9-76FB-EF4837F4062B}"/>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1891C3"/>
                </a:solidFill>
              </a:rPr>
              <a:t>Univariate nonresponse</a:t>
            </a:r>
            <a:endParaRPr lang="en-US" dirty="0"/>
          </a:p>
          <a:p>
            <a:pPr marL="0" indent="0">
              <a:buNone/>
            </a:pPr>
            <a:r>
              <a:rPr lang="en-US" dirty="0"/>
              <a:t>Missing data in a single variable. Simplest case, but it is quite rare to have missing data in a single variable, I think.</a:t>
            </a:r>
          </a:p>
        </p:txBody>
      </p:sp>
      <p:sp>
        <p:nvSpPr>
          <p:cNvPr id="3" name="Espace réservé du numéro de diapositive 2">
            <a:extLst>
              <a:ext uri="{FF2B5EF4-FFF2-40B4-BE49-F238E27FC236}">
                <a16:creationId xmlns:a16="http://schemas.microsoft.com/office/drawing/2014/main" id="{F891FE7E-16DA-DAAC-CE12-A31789AAB490}"/>
              </a:ext>
            </a:extLst>
          </p:cNvPr>
          <p:cNvSpPr>
            <a:spLocks noGrp="1"/>
          </p:cNvSpPr>
          <p:nvPr>
            <p:ph type="sldNum" sz="quarter" idx="12"/>
          </p:nvPr>
        </p:nvSpPr>
        <p:spPr/>
        <p:txBody>
          <a:bodyPr/>
          <a:lstStyle/>
          <a:p>
            <a:fld id="{6F3806FF-9E51-4331-BB90-F49EFA1FA4FC}" type="slidenum">
              <a:rPr lang="fr-FR" smtClean="0"/>
              <a:t>27</a:t>
            </a:fld>
            <a:endParaRPr lang="fr-FR"/>
          </a:p>
        </p:txBody>
      </p:sp>
    </p:spTree>
    <p:extLst>
      <p:ext uri="{BB962C8B-B14F-4D97-AF65-F5344CB8AC3E}">
        <p14:creationId xmlns:p14="http://schemas.microsoft.com/office/powerpoint/2010/main" val="4123544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604" r="3707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B9C81008-F7E0-0D71-F8BE-64C39FC0C24C}"/>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1891C3"/>
                </a:solidFill>
              </a:rPr>
              <a:t>Multivariate nonresponse</a:t>
            </a:r>
            <a:endParaRPr lang="en-US" dirty="0"/>
          </a:p>
          <a:p>
            <a:pPr marL="0" indent="0">
              <a:buNone/>
            </a:pPr>
            <a:r>
              <a:rPr lang="en-US" dirty="0"/>
              <a:t>Missing data in multiple variable, with the same pattern of missing data.</a:t>
            </a:r>
          </a:p>
          <a:p>
            <a:pPr marL="0" indent="0">
              <a:buNone/>
            </a:pPr>
            <a:r>
              <a:rPr lang="en-US" dirty="0"/>
              <a:t>Frequent in surveys, when respondents stop in the middle of it.</a:t>
            </a:r>
          </a:p>
        </p:txBody>
      </p:sp>
      <p:sp>
        <p:nvSpPr>
          <p:cNvPr id="3" name="Espace réservé du numéro de diapositive 2">
            <a:extLst>
              <a:ext uri="{FF2B5EF4-FFF2-40B4-BE49-F238E27FC236}">
                <a16:creationId xmlns:a16="http://schemas.microsoft.com/office/drawing/2014/main" id="{11C18663-2A7A-A443-240B-ABA4431E4A8C}"/>
              </a:ext>
            </a:extLst>
          </p:cNvPr>
          <p:cNvSpPr>
            <a:spLocks noGrp="1"/>
          </p:cNvSpPr>
          <p:nvPr>
            <p:ph type="sldNum" sz="quarter" idx="12"/>
          </p:nvPr>
        </p:nvSpPr>
        <p:spPr/>
        <p:txBody>
          <a:bodyPr/>
          <a:lstStyle/>
          <a:p>
            <a:fld id="{6F3806FF-9E51-4331-BB90-F49EFA1FA4FC}" type="slidenum">
              <a:rPr lang="fr-FR" smtClean="0"/>
              <a:t>28</a:t>
            </a:fld>
            <a:endParaRPr lang="fr-FR"/>
          </a:p>
        </p:txBody>
      </p:sp>
    </p:spTree>
    <p:extLst>
      <p:ext uri="{BB962C8B-B14F-4D97-AF65-F5344CB8AC3E}">
        <p14:creationId xmlns:p14="http://schemas.microsoft.com/office/powerpoint/2010/main" val="181698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6654" r="402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547E3C1D-EBD8-1F59-61C6-E4E727F9941F}"/>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1891C3"/>
                </a:solidFill>
              </a:rPr>
              <a:t>Monotone</a:t>
            </a:r>
            <a:endParaRPr lang="en-US" dirty="0"/>
          </a:p>
          <a:p>
            <a:pPr marL="0" indent="0">
              <a:buNone/>
            </a:pPr>
            <a:r>
              <a:rPr lang="en-US" dirty="0"/>
              <a:t>Typically happens in longitudinal studies (surveys through time over the same observations) due to attrition (people stop participating)</a:t>
            </a:r>
          </a:p>
        </p:txBody>
      </p:sp>
      <p:sp>
        <p:nvSpPr>
          <p:cNvPr id="3" name="Espace réservé du numéro de diapositive 2">
            <a:extLst>
              <a:ext uri="{FF2B5EF4-FFF2-40B4-BE49-F238E27FC236}">
                <a16:creationId xmlns:a16="http://schemas.microsoft.com/office/drawing/2014/main" id="{2C22D52C-3528-2F78-7B7A-994788B4F6F0}"/>
              </a:ext>
            </a:extLst>
          </p:cNvPr>
          <p:cNvSpPr>
            <a:spLocks noGrp="1"/>
          </p:cNvSpPr>
          <p:nvPr>
            <p:ph type="sldNum" sz="quarter" idx="12"/>
          </p:nvPr>
        </p:nvSpPr>
        <p:spPr/>
        <p:txBody>
          <a:bodyPr/>
          <a:lstStyle/>
          <a:p>
            <a:fld id="{6F3806FF-9E51-4331-BB90-F49EFA1FA4FC}" type="slidenum">
              <a:rPr lang="fr-FR" smtClean="0"/>
              <a:t>29</a:t>
            </a:fld>
            <a:endParaRPr lang="fr-FR"/>
          </a:p>
        </p:txBody>
      </p:sp>
    </p:spTree>
    <p:extLst>
      <p:ext uri="{BB962C8B-B14F-4D97-AF65-F5344CB8AC3E}">
        <p14:creationId xmlns:p14="http://schemas.microsoft.com/office/powerpoint/2010/main" val="595086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Last chapter summary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Defining data: it’s never truly objective or factual; it goes through multiple processes of subjective interpretation and possible mistakes</a:t>
            </a:r>
          </a:p>
          <a:p>
            <a:r>
              <a:rPr lang="en-US" dirty="0"/>
              <a:t>Data analysis plan, and what to put in it</a:t>
            </a:r>
          </a:p>
          <a:p>
            <a:r>
              <a:rPr lang="en-US" dirty="0"/>
              <a:t>Rundown of what you have to measure, how to do it, with which tools, and what to present depending on what your clients or stakeholders expect</a:t>
            </a:r>
          </a:p>
          <a:p>
            <a:endParaRPr lang="en-US" dirty="0"/>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3</a:t>
            </a:fld>
            <a:endParaRPr lang="fr-FR"/>
          </a:p>
        </p:txBody>
      </p:sp>
    </p:spTree>
    <p:extLst>
      <p:ext uri="{BB962C8B-B14F-4D97-AF65-F5344CB8AC3E}">
        <p14:creationId xmlns:p14="http://schemas.microsoft.com/office/powerpoint/2010/main" val="1240753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t="50000" r="70674" b="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4C22E153-524C-1A76-9DBA-F454158A5B15}"/>
              </a:ext>
            </a:extLst>
          </p:cNvPr>
          <p:cNvSpPr>
            <a:spLocks noGrp="1"/>
          </p:cNvSpPr>
          <p:nvPr>
            <p:ph idx="1"/>
          </p:nvPr>
        </p:nvSpPr>
        <p:spPr>
          <a:xfrm>
            <a:off x="838200" y="4071712"/>
            <a:ext cx="10397648" cy="2191199"/>
          </a:xfrm>
        </p:spPr>
        <p:txBody>
          <a:bodyPr>
            <a:normAutofit lnSpcReduction="10000"/>
          </a:bodyPr>
          <a:lstStyle/>
          <a:p>
            <a:pPr marL="0" indent="0">
              <a:buNone/>
            </a:pPr>
            <a:r>
              <a:rPr lang="en-US" dirty="0">
                <a:solidFill>
                  <a:srgbClr val="1891C3"/>
                </a:solidFill>
              </a:rPr>
              <a:t>General nonresponse</a:t>
            </a:r>
          </a:p>
          <a:p>
            <a:pPr marL="0" indent="0">
              <a:buNone/>
            </a:pPr>
            <a:r>
              <a:rPr lang="en-US" dirty="0"/>
              <a:t>Most common type. Missing data in multiple variables, for different observations.</a:t>
            </a:r>
          </a:p>
          <a:p>
            <a:pPr marL="0" indent="0">
              <a:buNone/>
            </a:pPr>
            <a:r>
              <a:rPr lang="en-US" dirty="0"/>
              <a:t>Depending on the type of data, and with some deletion, a monotone pattern can be achieved</a:t>
            </a:r>
          </a:p>
          <a:p>
            <a:pPr marL="0" indent="0">
              <a:buNone/>
            </a:pPr>
            <a:endParaRPr lang="en-US" dirty="0"/>
          </a:p>
        </p:txBody>
      </p:sp>
      <p:sp>
        <p:nvSpPr>
          <p:cNvPr id="3" name="Espace réservé du numéro de diapositive 2">
            <a:extLst>
              <a:ext uri="{FF2B5EF4-FFF2-40B4-BE49-F238E27FC236}">
                <a16:creationId xmlns:a16="http://schemas.microsoft.com/office/drawing/2014/main" id="{2F3F9F5D-6EB6-C86C-FD0F-CCEA2A226592}"/>
              </a:ext>
            </a:extLst>
          </p:cNvPr>
          <p:cNvSpPr>
            <a:spLocks noGrp="1"/>
          </p:cNvSpPr>
          <p:nvPr>
            <p:ph type="sldNum" sz="quarter" idx="12"/>
          </p:nvPr>
        </p:nvSpPr>
        <p:spPr/>
        <p:txBody>
          <a:bodyPr/>
          <a:lstStyle/>
          <a:p>
            <a:fld id="{6F3806FF-9E51-4331-BB90-F49EFA1FA4FC}" type="slidenum">
              <a:rPr lang="fr-FR" smtClean="0"/>
              <a:t>30</a:t>
            </a:fld>
            <a:endParaRPr lang="fr-FR"/>
          </a:p>
        </p:txBody>
      </p:sp>
    </p:spTree>
    <p:extLst>
      <p:ext uri="{BB962C8B-B14F-4D97-AF65-F5344CB8AC3E}">
        <p14:creationId xmlns:p14="http://schemas.microsoft.com/office/powerpoint/2010/main" val="133246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328" t="51504" r="37346" b="396"/>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2CBA2B28-C689-0D05-3884-346ECCAA6982}"/>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1891C3"/>
                </a:solidFill>
              </a:rPr>
              <a:t>File matching</a:t>
            </a:r>
            <a:endParaRPr lang="en-US" dirty="0"/>
          </a:p>
          <a:p>
            <a:pPr marL="0" indent="0">
              <a:buNone/>
            </a:pPr>
            <a:r>
              <a:rPr lang="en-US" dirty="0"/>
              <a:t>Multiple variables with missing data, but we never observe the missing data in the same rows.</a:t>
            </a:r>
          </a:p>
          <a:p>
            <a:pPr marL="0" indent="0">
              <a:buNone/>
            </a:pPr>
            <a:r>
              <a:rPr lang="en-US" dirty="0"/>
              <a:t>Happens in practice, need to explore further: missing values for each variables could be dependent on other variables</a:t>
            </a:r>
          </a:p>
        </p:txBody>
      </p:sp>
      <p:sp>
        <p:nvSpPr>
          <p:cNvPr id="3" name="Espace réservé du numéro de diapositive 2">
            <a:extLst>
              <a:ext uri="{FF2B5EF4-FFF2-40B4-BE49-F238E27FC236}">
                <a16:creationId xmlns:a16="http://schemas.microsoft.com/office/drawing/2014/main" id="{7D9FAE1C-3F81-FFAB-4523-D1B709AC910C}"/>
              </a:ext>
            </a:extLst>
          </p:cNvPr>
          <p:cNvSpPr>
            <a:spLocks noGrp="1"/>
          </p:cNvSpPr>
          <p:nvPr>
            <p:ph type="sldNum" sz="quarter" idx="12"/>
          </p:nvPr>
        </p:nvSpPr>
        <p:spPr/>
        <p:txBody>
          <a:bodyPr/>
          <a:lstStyle/>
          <a:p>
            <a:fld id="{6F3806FF-9E51-4331-BB90-F49EFA1FA4FC}" type="slidenum">
              <a:rPr lang="fr-FR" smtClean="0"/>
              <a:t>31</a:t>
            </a:fld>
            <a:endParaRPr lang="fr-FR"/>
          </a:p>
        </p:txBody>
      </p:sp>
    </p:spTree>
    <p:extLst>
      <p:ext uri="{BB962C8B-B14F-4D97-AF65-F5344CB8AC3E}">
        <p14:creationId xmlns:p14="http://schemas.microsoft.com/office/powerpoint/2010/main" val="835147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7154" t="51754" r="814" b="146"/>
          <a:stretch/>
        </p:blipFill>
        <p:spPr>
          <a:xfrm>
            <a:off x="1224364" y="1690688"/>
            <a:ext cx="1998230" cy="2191199"/>
          </a:xfrm>
          <a:prstGeom prst="rect">
            <a:avLst/>
          </a:prstGeom>
        </p:spPr>
      </p:pic>
      <p:sp>
        <p:nvSpPr>
          <p:cNvPr id="2" name="Content Placeholder 5">
            <a:extLst>
              <a:ext uri="{FF2B5EF4-FFF2-40B4-BE49-F238E27FC236}">
                <a16:creationId xmlns:a16="http://schemas.microsoft.com/office/drawing/2014/main" id="{2B5DD44B-0C62-FAAB-0EC8-027AE84CB8F4}"/>
              </a:ext>
            </a:extLst>
          </p:cNvPr>
          <p:cNvSpPr>
            <a:spLocks noGrp="1"/>
          </p:cNvSpPr>
          <p:nvPr>
            <p:ph idx="1"/>
          </p:nvPr>
        </p:nvSpPr>
        <p:spPr>
          <a:xfrm>
            <a:off x="838200" y="4071712"/>
            <a:ext cx="10397648" cy="2527496"/>
          </a:xfrm>
        </p:spPr>
        <p:txBody>
          <a:bodyPr>
            <a:normAutofit/>
          </a:bodyPr>
          <a:lstStyle/>
          <a:p>
            <a:pPr marL="0" indent="0">
              <a:buNone/>
            </a:pPr>
            <a:r>
              <a:rPr lang="en-US" dirty="0">
                <a:solidFill>
                  <a:srgbClr val="1891C3"/>
                </a:solidFill>
              </a:rPr>
              <a:t>Factor analysis with two latent factors and four measured variables</a:t>
            </a:r>
            <a:endParaRPr lang="en-US" dirty="0"/>
          </a:p>
          <a:p>
            <a:pPr marL="0" indent="0">
              <a:buNone/>
            </a:pPr>
            <a:r>
              <a:rPr lang="en-US" dirty="0"/>
              <a:t>A latent variable is unobserved data that you can infer from observed data.</a:t>
            </a:r>
          </a:p>
          <a:p>
            <a:pPr marL="0" indent="0">
              <a:buNone/>
            </a:pPr>
            <a:endParaRPr lang="en-US" dirty="0"/>
          </a:p>
          <a:p>
            <a:pPr marL="0" indent="0">
              <a:buNone/>
            </a:pPr>
            <a:r>
              <a:rPr lang="en-US" dirty="0"/>
              <a:t>Very common in questionnaires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32</a:t>
            </a:fld>
            <a:endParaRPr lang="fr-FR"/>
          </a:p>
        </p:txBody>
      </p:sp>
    </p:spTree>
    <p:extLst>
      <p:ext uri="{BB962C8B-B14F-4D97-AF65-F5344CB8AC3E}">
        <p14:creationId xmlns:p14="http://schemas.microsoft.com/office/powerpoint/2010/main" val="144853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Quick explanation of </a:t>
            </a:r>
            <a:r>
              <a:rPr lang="en-GB" dirty="0">
                <a:solidFill>
                  <a:srgbClr val="1891C3"/>
                </a:solidFill>
              </a:rPr>
              <a:t>latent variables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33</a:t>
            </a:fld>
            <a:endParaRPr lang="fr-FR"/>
          </a:p>
        </p:txBody>
      </p:sp>
      <p:pic>
        <p:nvPicPr>
          <p:cNvPr id="10" name="Picture 9" descr="A white rectangular box with black text&#10;&#10;Description automatically generated">
            <a:extLst>
              <a:ext uri="{FF2B5EF4-FFF2-40B4-BE49-F238E27FC236}">
                <a16:creationId xmlns:a16="http://schemas.microsoft.com/office/drawing/2014/main" id="{26E77D83-AD98-1B4B-490F-02D8D99C3C3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304" t="7748" r="9561" b="6847"/>
          <a:stretch/>
        </p:blipFill>
        <p:spPr>
          <a:xfrm>
            <a:off x="917713" y="1530627"/>
            <a:ext cx="5565913" cy="3140765"/>
          </a:xfrm>
          <a:prstGeom prst="rect">
            <a:avLst/>
          </a:prstGeom>
        </p:spPr>
      </p:pic>
      <p:sp>
        <p:nvSpPr>
          <p:cNvPr id="11" name="TextBox 10">
            <a:extLst>
              <a:ext uri="{FF2B5EF4-FFF2-40B4-BE49-F238E27FC236}">
                <a16:creationId xmlns:a16="http://schemas.microsoft.com/office/drawing/2014/main" id="{6E1A1E6A-E892-5A0A-0221-1760EF8F5AB5}"/>
              </a:ext>
            </a:extLst>
          </p:cNvPr>
          <p:cNvSpPr txBox="1"/>
          <p:nvPr/>
        </p:nvSpPr>
        <p:spPr>
          <a:xfrm>
            <a:off x="6645964" y="1868557"/>
            <a:ext cx="3697358" cy="646331"/>
          </a:xfrm>
          <a:prstGeom prst="rect">
            <a:avLst/>
          </a:prstGeom>
          <a:noFill/>
        </p:spPr>
        <p:txBody>
          <a:bodyPr wrap="square" rtlCol="0">
            <a:spAutoFit/>
          </a:bodyPr>
          <a:lstStyle/>
          <a:p>
            <a:pPr algn="ctr"/>
            <a:r>
              <a:rPr lang="fr-FR" dirty="0"/>
              <a:t>Latent variable: </a:t>
            </a:r>
            <a:r>
              <a:rPr lang="fr-FR" dirty="0" err="1"/>
              <a:t>perceived</a:t>
            </a:r>
            <a:r>
              <a:rPr lang="fr-FR" dirty="0"/>
              <a:t> </a:t>
            </a:r>
            <a:r>
              <a:rPr lang="fr-FR" dirty="0" err="1"/>
              <a:t>disadvantage</a:t>
            </a:r>
            <a:r>
              <a:rPr lang="fr-FR" dirty="0"/>
              <a:t> of </a:t>
            </a:r>
            <a:r>
              <a:rPr lang="fr-FR" dirty="0" err="1"/>
              <a:t>women</a:t>
            </a:r>
            <a:r>
              <a:rPr lang="fr-FR" dirty="0"/>
              <a:t> at </a:t>
            </a:r>
            <a:r>
              <a:rPr lang="fr-FR" dirty="0" err="1"/>
              <a:t>work</a:t>
            </a:r>
            <a:endParaRPr lang="en-GB" dirty="0"/>
          </a:p>
        </p:txBody>
      </p:sp>
      <p:sp>
        <p:nvSpPr>
          <p:cNvPr id="12" name="TextBox 11">
            <a:extLst>
              <a:ext uri="{FF2B5EF4-FFF2-40B4-BE49-F238E27FC236}">
                <a16:creationId xmlns:a16="http://schemas.microsoft.com/office/drawing/2014/main" id="{28B646C8-9437-FE72-6E58-4108FFE7627A}"/>
              </a:ext>
            </a:extLst>
          </p:cNvPr>
          <p:cNvSpPr txBox="1"/>
          <p:nvPr/>
        </p:nvSpPr>
        <p:spPr>
          <a:xfrm>
            <a:off x="6645964" y="2444709"/>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3" name="TextBox 12">
            <a:extLst>
              <a:ext uri="{FF2B5EF4-FFF2-40B4-BE49-F238E27FC236}">
                <a16:creationId xmlns:a16="http://schemas.microsoft.com/office/drawing/2014/main" id="{A0198CBC-D47D-0832-0BF3-D842D00DA767}"/>
              </a:ext>
            </a:extLst>
          </p:cNvPr>
          <p:cNvSpPr txBox="1"/>
          <p:nvPr/>
        </p:nvSpPr>
        <p:spPr>
          <a:xfrm>
            <a:off x="6645964" y="2905798"/>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4" name="TextBox 13">
            <a:extLst>
              <a:ext uri="{FF2B5EF4-FFF2-40B4-BE49-F238E27FC236}">
                <a16:creationId xmlns:a16="http://schemas.microsoft.com/office/drawing/2014/main" id="{1B6AA532-03CD-328C-EEAC-31C9F7806F12}"/>
              </a:ext>
            </a:extLst>
          </p:cNvPr>
          <p:cNvSpPr txBox="1"/>
          <p:nvPr/>
        </p:nvSpPr>
        <p:spPr>
          <a:xfrm>
            <a:off x="6645964" y="3366887"/>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5" name="TextBox 14">
            <a:extLst>
              <a:ext uri="{FF2B5EF4-FFF2-40B4-BE49-F238E27FC236}">
                <a16:creationId xmlns:a16="http://schemas.microsoft.com/office/drawing/2014/main" id="{0612A725-49C9-8EEE-06F7-C2D922F4CB55}"/>
              </a:ext>
            </a:extLst>
          </p:cNvPr>
          <p:cNvSpPr txBox="1"/>
          <p:nvPr/>
        </p:nvSpPr>
        <p:spPr>
          <a:xfrm>
            <a:off x="6645964" y="3827976"/>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6" name="TextBox 15">
            <a:extLst>
              <a:ext uri="{FF2B5EF4-FFF2-40B4-BE49-F238E27FC236}">
                <a16:creationId xmlns:a16="http://schemas.microsoft.com/office/drawing/2014/main" id="{7B3431E6-925D-5065-EDA7-53249D7F15AC}"/>
              </a:ext>
            </a:extLst>
          </p:cNvPr>
          <p:cNvSpPr txBox="1"/>
          <p:nvPr/>
        </p:nvSpPr>
        <p:spPr>
          <a:xfrm>
            <a:off x="6645964" y="4289065"/>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7" name="Content Placeholder 5">
            <a:extLst>
              <a:ext uri="{FF2B5EF4-FFF2-40B4-BE49-F238E27FC236}">
                <a16:creationId xmlns:a16="http://schemas.microsoft.com/office/drawing/2014/main" id="{9EF73890-E76A-3EE2-A933-F2D3356620B4}"/>
              </a:ext>
            </a:extLst>
          </p:cNvPr>
          <p:cNvSpPr>
            <a:spLocks noGrp="1"/>
          </p:cNvSpPr>
          <p:nvPr>
            <p:ph idx="1"/>
          </p:nvPr>
        </p:nvSpPr>
        <p:spPr>
          <a:xfrm>
            <a:off x="838200" y="4938059"/>
            <a:ext cx="10397648" cy="2527496"/>
          </a:xfrm>
        </p:spPr>
        <p:txBody>
          <a:bodyPr>
            <a:normAutofit/>
          </a:bodyPr>
          <a:lstStyle/>
          <a:p>
            <a:pPr marL="0" indent="0">
              <a:buNone/>
            </a:pPr>
            <a:r>
              <a:rPr lang="en-US" dirty="0"/>
              <a:t>When you have multiple </a:t>
            </a:r>
            <a:r>
              <a:rPr lang="en-US" dirty="0">
                <a:solidFill>
                  <a:srgbClr val="1891C3"/>
                </a:solidFill>
              </a:rPr>
              <a:t>highly correlated </a:t>
            </a:r>
            <a:r>
              <a:rPr lang="en-US" dirty="0"/>
              <a:t>variables that share a </a:t>
            </a:r>
            <a:r>
              <a:rPr lang="en-US" dirty="0">
                <a:solidFill>
                  <a:srgbClr val="1891C3"/>
                </a:solidFill>
              </a:rPr>
              <a:t>common underlying theme</a:t>
            </a:r>
            <a:r>
              <a:rPr lang="en-US" dirty="0"/>
              <a:t>, you can combine them as one unique variable using dimensionality reduction techniques (e.g. PCA, MCA…)</a:t>
            </a:r>
          </a:p>
        </p:txBody>
      </p:sp>
    </p:spTree>
    <p:extLst>
      <p:ext uri="{BB962C8B-B14F-4D97-AF65-F5344CB8AC3E}">
        <p14:creationId xmlns:p14="http://schemas.microsoft.com/office/powerpoint/2010/main" val="2559236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7F7DB0"/>
                </a:solidFill>
              </a:rPr>
              <a:t>Mechanisms</a:t>
            </a:r>
            <a:r>
              <a:rPr lang="en-GB" dirty="0">
                <a:solidFill>
                  <a:srgbClr val="1891C3"/>
                </a:solidFill>
              </a:rPr>
              <a:t> </a:t>
            </a:r>
            <a:r>
              <a:rPr lang="en-GB" dirty="0">
                <a:solidFill>
                  <a:schemeClr val="tx1">
                    <a:lumMod val="75000"/>
                    <a:lumOff val="25000"/>
                  </a:schemeClr>
                </a:solidFill>
              </a:rPr>
              <a:t>in missing data (1)</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r>
              <a:rPr lang="en-US" dirty="0"/>
              <a:t>Missing data mechanisms refer to the real-life processes that leads your data to be missing</a:t>
            </a:r>
          </a:p>
          <a:p>
            <a:r>
              <a:rPr lang="en-US" dirty="0"/>
              <a:t>There are three, according to Rubin</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34</a:t>
            </a:fld>
            <a:endParaRPr lang="fr-FR"/>
          </a:p>
        </p:txBody>
      </p:sp>
    </p:spTree>
    <p:extLst>
      <p:ext uri="{BB962C8B-B14F-4D97-AF65-F5344CB8AC3E}">
        <p14:creationId xmlns:p14="http://schemas.microsoft.com/office/powerpoint/2010/main" val="282408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7F7DB0"/>
                </a:solidFill>
              </a:rPr>
              <a:t>Mechanisms</a:t>
            </a:r>
            <a:r>
              <a:rPr lang="en-GB" dirty="0">
                <a:solidFill>
                  <a:srgbClr val="1891C3"/>
                </a:solidFill>
              </a:rPr>
              <a:t> </a:t>
            </a:r>
            <a:r>
              <a:rPr lang="en-GB" dirty="0">
                <a:solidFill>
                  <a:schemeClr val="tx1">
                    <a:lumMod val="75000"/>
                    <a:lumOff val="25000"/>
                  </a:schemeClr>
                </a:solidFill>
              </a:rPr>
              <a:t>in missing data (1)</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“nice” ones </a:t>
            </a:r>
            <a:r>
              <a:rPr lang="en-US" sz="2000" dirty="0"/>
              <a:t>(in my opinion)</a:t>
            </a:r>
            <a:r>
              <a:rPr lang="en-US" dirty="0"/>
              <a:t>:</a:t>
            </a:r>
          </a:p>
          <a:p>
            <a:pPr lvl="1"/>
            <a:r>
              <a:rPr lang="en-US" dirty="0"/>
              <a:t>Missing completely at random (</a:t>
            </a:r>
            <a:r>
              <a:rPr lang="en-US" dirty="0">
                <a:solidFill>
                  <a:srgbClr val="7F7DB0"/>
                </a:solidFill>
              </a:rPr>
              <a:t>MCAR</a:t>
            </a:r>
            <a:r>
              <a:rPr lang="en-US" dirty="0"/>
              <a:t>): missing data does not come from observed or unobserved factors</a:t>
            </a:r>
          </a:p>
          <a:p>
            <a:pPr lvl="1"/>
            <a:r>
              <a:rPr lang="en-US" dirty="0"/>
              <a:t>Missing at random (</a:t>
            </a:r>
            <a:r>
              <a:rPr lang="en-US" dirty="0">
                <a:solidFill>
                  <a:srgbClr val="7F7DB0"/>
                </a:solidFill>
              </a:rPr>
              <a:t>MAR</a:t>
            </a:r>
            <a:r>
              <a:rPr lang="en-US" dirty="0"/>
              <a:t>): missing data comes from observed factors</a:t>
            </a:r>
          </a:p>
          <a:p>
            <a:pPr lvl="1"/>
            <a:r>
              <a:rPr lang="en-US" dirty="0"/>
              <a:t>E.g. in an income survey, earners from a particular sector (which we know in the data) are less likely to report their income</a:t>
            </a:r>
          </a:p>
          <a:p>
            <a:r>
              <a:rPr lang="en-US" dirty="0"/>
              <a:t>MCAR is </a:t>
            </a:r>
            <a:r>
              <a:rPr lang="en-US" dirty="0">
                <a:solidFill>
                  <a:srgbClr val="7F7DB0"/>
                </a:solidFill>
              </a:rPr>
              <a:t>unrealistic</a:t>
            </a:r>
            <a:r>
              <a:rPr lang="en-US" dirty="0"/>
              <a:t>: don’t count on it. This assumes the missing data comes from pure chance. This is not testable.</a:t>
            </a:r>
          </a:p>
          <a:p>
            <a:r>
              <a:rPr lang="en-US" dirty="0"/>
              <a:t>MAR is more </a:t>
            </a:r>
            <a:r>
              <a:rPr lang="en-US" dirty="0">
                <a:solidFill>
                  <a:srgbClr val="7F7DB0"/>
                </a:solidFill>
              </a:rPr>
              <a:t>realistic</a:t>
            </a:r>
            <a:r>
              <a:rPr lang="en-US" dirty="0"/>
              <a:t>: there is an association between missingness and one of the variables in your data. You can test it.</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35</a:t>
            </a:fld>
            <a:endParaRPr lang="fr-FR"/>
          </a:p>
        </p:txBody>
      </p:sp>
    </p:spTree>
    <p:extLst>
      <p:ext uri="{BB962C8B-B14F-4D97-AF65-F5344CB8AC3E}">
        <p14:creationId xmlns:p14="http://schemas.microsoft.com/office/powerpoint/2010/main" val="3952936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7F7DB0"/>
                </a:solidFill>
              </a:rPr>
              <a:t>Mechanisms</a:t>
            </a:r>
            <a:r>
              <a:rPr lang="en-GB" dirty="0">
                <a:solidFill>
                  <a:srgbClr val="1891C3"/>
                </a:solidFill>
              </a:rPr>
              <a:t> </a:t>
            </a:r>
            <a:r>
              <a:rPr lang="en-GB" dirty="0">
                <a:solidFill>
                  <a:schemeClr val="tx1">
                    <a:lumMod val="75000"/>
                    <a:lumOff val="25000"/>
                  </a:schemeClr>
                </a:solidFill>
              </a:rPr>
              <a:t>in missing data (2)</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“bad” one: </a:t>
            </a:r>
          </a:p>
          <a:p>
            <a:pPr lvl="1"/>
            <a:r>
              <a:rPr lang="en-US" dirty="0"/>
              <a:t>Missing not at random (</a:t>
            </a:r>
            <a:r>
              <a:rPr lang="en-US" dirty="0">
                <a:solidFill>
                  <a:srgbClr val="7F7DB0"/>
                </a:solidFill>
              </a:rPr>
              <a:t>MNAR</a:t>
            </a:r>
            <a:r>
              <a:rPr lang="en-US" dirty="0"/>
              <a:t>): missing data comes from an unobserved factor that you do not have in your data</a:t>
            </a:r>
          </a:p>
          <a:p>
            <a:pPr lvl="1"/>
            <a:r>
              <a:rPr lang="en-US" dirty="0"/>
              <a:t>E.g.: in vaccination surveys, vaccine hesitant people may be more likely to not respond than say they don’t trust vaccines</a:t>
            </a:r>
          </a:p>
          <a:p>
            <a:r>
              <a:rPr lang="en-US" dirty="0"/>
              <a:t>Arguably, this could be the most common one mechanism: it can exist and affect your data without you knowing it.</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36</a:t>
            </a:fld>
            <a:endParaRPr lang="fr-FR"/>
          </a:p>
        </p:txBody>
      </p:sp>
    </p:spTree>
    <p:extLst>
      <p:ext uri="{BB962C8B-B14F-4D97-AF65-F5344CB8AC3E}">
        <p14:creationId xmlns:p14="http://schemas.microsoft.com/office/powerpoint/2010/main" val="1532485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Meaning in missing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690688"/>
            <a:ext cx="10397648" cy="4345846"/>
          </a:xfrm>
        </p:spPr>
        <p:txBody>
          <a:bodyPr>
            <a:normAutofit lnSpcReduction="10000"/>
          </a:bodyPr>
          <a:lstStyle/>
          <a:p>
            <a:r>
              <a:rPr lang="en-US" dirty="0"/>
              <a:t>Missing data may, in fact, </a:t>
            </a:r>
            <a:r>
              <a:rPr lang="en-US" dirty="0">
                <a:solidFill>
                  <a:srgbClr val="7F7DB0"/>
                </a:solidFill>
              </a:rPr>
              <a:t>mean something</a:t>
            </a:r>
          </a:p>
          <a:p>
            <a:r>
              <a:rPr lang="en-US" dirty="0"/>
              <a:t>If that is the case, its meaning is usually found in the data dictionary, or through people that created/gathered the data</a:t>
            </a:r>
          </a:p>
          <a:p>
            <a:r>
              <a:rPr lang="en-US" dirty="0">
                <a:solidFill>
                  <a:srgbClr val="7F7DB0"/>
                </a:solidFill>
              </a:rPr>
              <a:t>Survey nonresponse</a:t>
            </a:r>
            <a:r>
              <a:rPr lang="en-US" dirty="0"/>
              <a:t> can be a special case of missing data:</a:t>
            </a:r>
          </a:p>
          <a:p>
            <a:pPr lvl="1"/>
            <a:r>
              <a:rPr lang="en-US" dirty="0"/>
              <a:t>For some questions, nonresponse can be very telling…</a:t>
            </a:r>
          </a:p>
          <a:p>
            <a:pPr lvl="1"/>
            <a:r>
              <a:rPr lang="en-US" dirty="0"/>
              <a:t>“How often do you recommend vaccination to patients?”</a:t>
            </a:r>
          </a:p>
          <a:p>
            <a:pPr lvl="1"/>
            <a:r>
              <a:rPr lang="en-US" dirty="0"/>
              <a:t>“What is your opinion on general vaccination”, or “… on XYZ vaccination?)</a:t>
            </a:r>
          </a:p>
          <a:p>
            <a:pPr lvl="1"/>
            <a:r>
              <a:rPr lang="en-US" dirty="0"/>
              <a:t>Despite not giving any response, this can be interpreted as </a:t>
            </a:r>
            <a:r>
              <a:rPr lang="en-US" dirty="0">
                <a:solidFill>
                  <a:srgbClr val="7F7DB0"/>
                </a:solidFill>
              </a:rPr>
              <a:t>avoidance</a:t>
            </a:r>
            <a:r>
              <a:rPr lang="en-US" dirty="0"/>
              <a:t> or </a:t>
            </a:r>
            <a:r>
              <a:rPr lang="en-US" dirty="0">
                <a:solidFill>
                  <a:srgbClr val="7F7DB0"/>
                </a:solidFill>
              </a:rPr>
              <a:t>reluctance</a:t>
            </a:r>
            <a:r>
              <a:rPr lang="en-US" dirty="0"/>
              <a:t>: this missing data can be used in analyses, or be grouped with negative answers (these respondents could very well have poor opinion of vaccination, but prefer not declare it!)</a:t>
            </a:r>
            <a:endParaRPr lang="en-US" dirty="0">
              <a:solidFill>
                <a:srgbClr val="7F7DB0"/>
              </a:solidFill>
            </a:endParaRPr>
          </a:p>
          <a:p>
            <a:pPr lvl="1"/>
            <a:endParaRPr lang="en-US" dirty="0"/>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37</a:t>
            </a:fld>
            <a:endParaRPr lang="fr-FR"/>
          </a:p>
        </p:txBody>
      </p:sp>
    </p:spTree>
    <p:extLst>
      <p:ext uri="{BB962C8B-B14F-4D97-AF65-F5344CB8AC3E}">
        <p14:creationId xmlns:p14="http://schemas.microsoft.com/office/powerpoint/2010/main" val="251501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Solutions </a:t>
            </a:r>
            <a:r>
              <a:rPr lang="en-GB" dirty="0">
                <a:solidFill>
                  <a:schemeClr val="tx1">
                    <a:lumMod val="75000"/>
                    <a:lumOff val="25000"/>
                  </a:schemeClr>
                </a:solidFill>
              </a:rPr>
              <a:t>to missing data</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We will see the two most common ones for MAR and MCAR: </a:t>
            </a:r>
            <a:r>
              <a:rPr lang="en-US" dirty="0">
                <a:solidFill>
                  <a:srgbClr val="1891C3"/>
                </a:solidFill>
              </a:rPr>
              <a:t>deletion</a:t>
            </a:r>
            <a:r>
              <a:rPr lang="en-US" dirty="0"/>
              <a:t> and </a:t>
            </a:r>
            <a:r>
              <a:rPr lang="en-US" dirty="0">
                <a:solidFill>
                  <a:srgbClr val="1891C3"/>
                </a:solidFill>
              </a:rPr>
              <a:t>imputation</a:t>
            </a:r>
          </a:p>
          <a:p>
            <a:r>
              <a:rPr lang="en-US" dirty="0"/>
              <a:t>The other big one is </a:t>
            </a:r>
            <a:r>
              <a:rPr lang="en-US" dirty="0">
                <a:solidFill>
                  <a:srgbClr val="7F7DB0"/>
                </a:solidFill>
              </a:rPr>
              <a:t>likelihood-based approaches</a:t>
            </a:r>
          </a:p>
          <a:p>
            <a:pPr lvl="1"/>
            <a:r>
              <a:rPr lang="en-US" dirty="0"/>
              <a:t> I will kindly refer you to JA Roderick, Rubin DB. 2019. Statistical Analysis with Missing Data.</a:t>
            </a:r>
          </a:p>
          <a:p>
            <a:pPr lvl="1"/>
            <a:r>
              <a:rPr lang="en-US" dirty="0"/>
              <a:t>This can handle MNAR data, because you explicitly model the missingness mechanism</a:t>
            </a:r>
          </a:p>
          <a:p>
            <a:r>
              <a:rPr lang="en-US" dirty="0"/>
              <a:t>In my experience, most opt (mistakenly?) for </a:t>
            </a:r>
            <a:r>
              <a:rPr lang="en-US" dirty="0">
                <a:solidFill>
                  <a:srgbClr val="7F7DB0"/>
                </a:solidFill>
              </a:rPr>
              <a:t>simple or multiple imputation</a:t>
            </a:r>
            <a:r>
              <a:rPr lang="en-US" dirty="0"/>
              <a:t>, though you may often argue that missing data is MNAR</a:t>
            </a:r>
          </a:p>
          <a:p>
            <a:pPr lvl="1"/>
            <a:r>
              <a:rPr lang="en-US" dirty="0"/>
              <a:t>In my opinion, this could be due to lack of knowledge about other methods, and mostly lack of time and expertise to model the missing data mechanism…</a:t>
            </a:r>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38</a:t>
            </a:fld>
            <a:endParaRPr lang="fr-FR"/>
          </a:p>
        </p:txBody>
      </p:sp>
    </p:spTree>
    <p:extLst>
      <p:ext uri="{BB962C8B-B14F-4D97-AF65-F5344CB8AC3E}">
        <p14:creationId xmlns:p14="http://schemas.microsoft.com/office/powerpoint/2010/main" val="2089776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Deleting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lnSpcReduction="10000"/>
          </a:bodyPr>
          <a:lstStyle/>
          <a:p>
            <a:r>
              <a:rPr lang="en-US" dirty="0"/>
              <a:t>Worst solution: </a:t>
            </a:r>
            <a:r>
              <a:rPr lang="en-US" dirty="0">
                <a:solidFill>
                  <a:srgbClr val="1891C3"/>
                </a:solidFill>
              </a:rPr>
              <a:t>delete all rows with missing data</a:t>
            </a:r>
            <a:r>
              <a:rPr lang="en-US" dirty="0"/>
              <a:t> (a.k.a. “complete  case analysis”)</a:t>
            </a:r>
            <a:endParaRPr lang="en-US" dirty="0">
              <a:solidFill>
                <a:srgbClr val="1891C3"/>
              </a:solidFill>
            </a:endParaRPr>
          </a:p>
          <a:p>
            <a:r>
              <a:rPr lang="en-US" dirty="0"/>
              <a:t>Do this only if you have few missing values over few variables</a:t>
            </a:r>
          </a:p>
          <a:p>
            <a:pPr lvl="1"/>
            <a:r>
              <a:rPr lang="en-US" dirty="0"/>
              <a:t>“</a:t>
            </a:r>
            <a:r>
              <a:rPr lang="en-GB" dirty="0"/>
              <a:t>randomly deleting 10% of the data from each variable in a matrix of five variables can easily result in eliminating 59% of cases from analysis” </a:t>
            </a:r>
            <a:endParaRPr lang="en-US" dirty="0"/>
          </a:p>
          <a:p>
            <a:r>
              <a:rPr lang="en-US" dirty="0"/>
              <a:t>Obvious risks:</a:t>
            </a:r>
          </a:p>
          <a:p>
            <a:pPr lvl="1"/>
            <a:r>
              <a:rPr lang="en-US" dirty="0"/>
              <a:t>Loss of statistical power &amp; accuracy</a:t>
            </a:r>
          </a:p>
          <a:p>
            <a:pPr lvl="1"/>
            <a:r>
              <a:rPr lang="en-US" dirty="0"/>
              <a:t>More conservative estimates (i.e. less likely to find significant results)</a:t>
            </a:r>
          </a:p>
          <a:p>
            <a:r>
              <a:rPr lang="en-US" dirty="0"/>
              <a:t>Less obvious risks:</a:t>
            </a:r>
          </a:p>
          <a:p>
            <a:pPr lvl="1"/>
            <a:r>
              <a:rPr lang="en-US" dirty="0"/>
              <a:t>Your data might not look like your population (i.e. reality) anymore, this is extremely problematic</a:t>
            </a:r>
          </a:p>
          <a:p>
            <a:pPr lvl="1"/>
            <a:r>
              <a:rPr lang="en-US" dirty="0"/>
              <a:t>Check the characteristics of your kept observations: must be </a:t>
            </a:r>
            <a:r>
              <a:rPr lang="en-US" dirty="0">
                <a:solidFill>
                  <a:srgbClr val="1891C3"/>
                </a:solidFill>
              </a:rPr>
              <a:t>similar</a:t>
            </a:r>
            <a:r>
              <a:rPr lang="en-US" dirty="0"/>
              <a:t> to excluded observations</a:t>
            </a:r>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39</a:t>
            </a:fld>
            <a:endParaRPr lang="fr-FR"/>
          </a:p>
        </p:txBody>
      </p:sp>
    </p:spTree>
    <p:extLst>
      <p:ext uri="{BB962C8B-B14F-4D97-AF65-F5344CB8AC3E}">
        <p14:creationId xmlns:p14="http://schemas.microsoft.com/office/powerpoint/2010/main" val="47310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What we will do today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Last class was just a quick review of how to prepare a data project, now we will get to the meat of the course: </a:t>
            </a:r>
          </a:p>
          <a:p>
            <a:r>
              <a:rPr lang="en-US" dirty="0"/>
              <a:t>We talk about “bad data”: what it is conceptually, in your work, the different “kinds” of bad data</a:t>
            </a:r>
          </a:p>
          <a:p>
            <a:pPr lvl="1"/>
            <a:r>
              <a:rPr lang="en-US" dirty="0"/>
              <a:t>Outliers, validity, missing data, measurement error…</a:t>
            </a:r>
          </a:p>
          <a:p>
            <a:r>
              <a:rPr lang="en-US" dirty="0"/>
              <a:t>Data cleaning: how to “clean” the bad data</a:t>
            </a:r>
          </a:p>
          <a:p>
            <a:endParaRPr lang="en-US" dirty="0"/>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4</a:t>
            </a:fld>
            <a:endParaRPr lang="fr-FR"/>
          </a:p>
        </p:txBody>
      </p:sp>
    </p:spTree>
    <p:extLst>
      <p:ext uri="{BB962C8B-B14F-4D97-AF65-F5344CB8AC3E}">
        <p14:creationId xmlns:p14="http://schemas.microsoft.com/office/powerpoint/2010/main" val="223980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Simple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558691"/>
          </a:xfrm>
        </p:spPr>
        <p:txBody>
          <a:bodyPr>
            <a:normAutofit/>
          </a:bodyPr>
          <a:lstStyle/>
          <a:p>
            <a:r>
              <a:rPr lang="en-US" dirty="0"/>
              <a:t>Replace missing values with a </a:t>
            </a:r>
            <a:r>
              <a:rPr lang="en-US" dirty="0">
                <a:solidFill>
                  <a:srgbClr val="7F7DB0"/>
                </a:solidFill>
              </a:rPr>
              <a:t>single value</a:t>
            </a:r>
            <a:r>
              <a:rPr lang="en-US" dirty="0"/>
              <a:t>, based on other rows in your data</a:t>
            </a:r>
            <a:endParaRPr lang="en-US" dirty="0">
              <a:solidFill>
                <a:srgbClr val="7F7DB0"/>
              </a:solidFill>
            </a:endParaRPr>
          </a:p>
          <a:p>
            <a:r>
              <a:rPr lang="en-US" dirty="0"/>
              <a:t>Can be obtained through multiple methods, from the most simple to most complicated</a:t>
            </a:r>
          </a:p>
          <a:p>
            <a:r>
              <a:rPr lang="en-US" dirty="0"/>
              <a:t>Easiest is imputation by the mean or median:</a:t>
            </a:r>
          </a:p>
          <a:p>
            <a:pPr lvl="1"/>
            <a:r>
              <a:rPr lang="en-US" dirty="0"/>
              <a:t>Calculate the mean (or median) of the variable among observed values</a:t>
            </a:r>
          </a:p>
          <a:p>
            <a:pPr lvl="1"/>
            <a:r>
              <a:rPr lang="en-US" dirty="0"/>
              <a:t>You can stratify by the values of one or multiple categorical variables, for better accuracy</a:t>
            </a:r>
          </a:p>
          <a:p>
            <a:pPr lvl="1"/>
            <a:r>
              <a:rPr lang="en-US" dirty="0"/>
              <a:t>Easy to do in R, with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dplyr</a:t>
            </a:r>
            <a:r>
              <a:rPr lang="en-US" dirty="0"/>
              <a:t> in a </a:t>
            </a:r>
            <a:r>
              <a:rPr lang="en-US" dirty="0">
                <a:highlight>
                  <a:srgbClr val="C8EAF8"/>
                </a:highlight>
                <a:latin typeface="Fira Code" panose="020B0809050000020004" pitchFamily="49" charset="0"/>
                <a:ea typeface="Fira Code" panose="020B0809050000020004" pitchFamily="49" charset="0"/>
                <a:cs typeface="Fira Code" panose="020B0809050000020004" pitchFamily="49" charset="0"/>
              </a:rPr>
              <a:t>mutate</a:t>
            </a:r>
            <a:r>
              <a:rPr lang="en-US" dirty="0"/>
              <a:t>: using a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case_when</a:t>
            </a:r>
            <a:r>
              <a:rPr lang="en-US" dirty="0"/>
              <a:t>, replace only missing values with the mean or median of the variable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40</a:t>
            </a:fld>
            <a:endParaRPr lang="fr-FR"/>
          </a:p>
        </p:txBody>
      </p:sp>
    </p:spTree>
    <p:extLst>
      <p:ext uri="{BB962C8B-B14F-4D97-AF65-F5344CB8AC3E}">
        <p14:creationId xmlns:p14="http://schemas.microsoft.com/office/powerpoint/2010/main" val="2855178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Simple</a:t>
            </a:r>
            <a:r>
              <a:rPr lang="en-GB" dirty="0">
                <a:solidFill>
                  <a:schemeClr val="tx1">
                    <a:lumMod val="75000"/>
                    <a:lumOff val="25000"/>
                  </a:schemeClr>
                </a:solidFill>
              </a:rPr>
              <a:t> imputation (2)</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r>
              <a:rPr lang="en-US" dirty="0"/>
              <a:t>There also are model based approaches:</a:t>
            </a:r>
          </a:p>
          <a:p>
            <a:r>
              <a:rPr lang="en-US" dirty="0"/>
              <a:t>Hot deck</a:t>
            </a:r>
          </a:p>
          <a:p>
            <a:pPr lvl="1"/>
            <a:r>
              <a:rPr lang="en-US" dirty="0"/>
              <a:t>Form of </a:t>
            </a:r>
            <a:r>
              <a:rPr lang="en-US" dirty="0">
                <a:solidFill>
                  <a:srgbClr val="7F7DB0"/>
                </a:solidFill>
              </a:rPr>
              <a:t>nearest </a:t>
            </a:r>
            <a:r>
              <a:rPr lang="en-US" dirty="0" err="1">
                <a:solidFill>
                  <a:srgbClr val="7F7DB0"/>
                </a:solidFill>
              </a:rPr>
              <a:t>neighbour</a:t>
            </a:r>
            <a:r>
              <a:rPr lang="en-US" dirty="0">
                <a:solidFill>
                  <a:srgbClr val="7F7DB0"/>
                </a:solidFill>
              </a:rPr>
              <a:t> </a:t>
            </a:r>
            <a:r>
              <a:rPr lang="en-US" dirty="0"/>
              <a:t>imputation</a:t>
            </a:r>
          </a:p>
          <a:p>
            <a:pPr lvl="1"/>
            <a:r>
              <a:rPr lang="en-US" dirty="0"/>
              <a:t>Select one random observation that is identical (or very similar) to the one with the missing data</a:t>
            </a:r>
          </a:p>
          <a:p>
            <a:pPr lvl="1"/>
            <a:r>
              <a:rPr lang="en-US" dirty="0"/>
              <a:t>Use the observed value of this random observation as imputation</a:t>
            </a:r>
          </a:p>
          <a:p>
            <a:r>
              <a:rPr lang="en-US" dirty="0"/>
              <a:t>Regression (or any ML model):</a:t>
            </a:r>
          </a:p>
          <a:p>
            <a:pPr lvl="1"/>
            <a:r>
              <a:rPr lang="en-US" dirty="0"/>
              <a:t>Fit a model on the observed data, with regressors of your choice</a:t>
            </a:r>
          </a:p>
          <a:p>
            <a:pPr lvl="1"/>
            <a:r>
              <a:rPr lang="en-US" dirty="0"/>
              <a:t>Predict missing values using the trained model</a:t>
            </a:r>
          </a:p>
          <a:p>
            <a:pPr lvl="1"/>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41</a:t>
            </a:fld>
            <a:endParaRPr lang="fr-FR"/>
          </a:p>
        </p:txBody>
      </p:sp>
    </p:spTree>
    <p:extLst>
      <p:ext uri="{BB962C8B-B14F-4D97-AF65-F5344CB8AC3E}">
        <p14:creationId xmlns:p14="http://schemas.microsoft.com/office/powerpoint/2010/main" val="4224798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Simple</a:t>
            </a:r>
            <a:r>
              <a:rPr lang="en-GB" dirty="0">
                <a:solidFill>
                  <a:schemeClr val="tx1">
                    <a:lumMod val="75000"/>
                    <a:lumOff val="25000"/>
                  </a:schemeClr>
                </a:solidFill>
              </a:rPr>
              <a:t> imputation (3)</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42</a:t>
            </a:fld>
            <a:endParaRPr lang="fr-FR"/>
          </a:p>
        </p:txBody>
      </p:sp>
      <p:pic>
        <p:nvPicPr>
          <p:cNvPr id="7" name="Picture 6" descr="A screenshot of a whiteboard&#10;&#10;Description automatically generated">
            <a:extLst>
              <a:ext uri="{FF2B5EF4-FFF2-40B4-BE49-F238E27FC236}">
                <a16:creationId xmlns:a16="http://schemas.microsoft.com/office/drawing/2014/main" id="{D1AB9CCD-84C8-3CED-15E3-8016C720EF2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712"/>
          <a:stretch/>
        </p:blipFill>
        <p:spPr>
          <a:xfrm>
            <a:off x="6797036" y="1446590"/>
            <a:ext cx="4289346" cy="3745922"/>
          </a:xfrm>
          <a:prstGeom prst="rect">
            <a:avLst/>
          </a:prstGeom>
        </p:spPr>
      </p:pic>
      <p:cxnSp>
        <p:nvCxnSpPr>
          <p:cNvPr id="10" name="Straight Arrow Connector 9">
            <a:extLst>
              <a:ext uri="{FF2B5EF4-FFF2-40B4-BE49-F238E27FC236}">
                <a16:creationId xmlns:a16="http://schemas.microsoft.com/office/drawing/2014/main" id="{E08268B7-EACF-464A-618A-13D9712DEB33}"/>
              </a:ext>
            </a:extLst>
          </p:cNvPr>
          <p:cNvCxnSpPr/>
          <p:nvPr/>
        </p:nvCxnSpPr>
        <p:spPr>
          <a:xfrm>
            <a:off x="5394807" y="3319551"/>
            <a:ext cx="108219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391174E-21B5-AB95-D3CA-DFBFE7D14DB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9496" y="1439662"/>
            <a:ext cx="4105275" cy="3752850"/>
          </a:xfrm>
          <a:prstGeom prst="rect">
            <a:avLst/>
          </a:prstGeom>
        </p:spPr>
      </p:pic>
      <p:sp>
        <p:nvSpPr>
          <p:cNvPr id="13" name="Rectangle 12">
            <a:extLst>
              <a:ext uri="{FF2B5EF4-FFF2-40B4-BE49-F238E27FC236}">
                <a16:creationId xmlns:a16="http://schemas.microsoft.com/office/drawing/2014/main" id="{5FF0D01E-015C-DAB4-87F7-63B1A8018289}"/>
              </a:ext>
            </a:extLst>
          </p:cNvPr>
          <p:cNvSpPr/>
          <p:nvPr/>
        </p:nvSpPr>
        <p:spPr>
          <a:xfrm>
            <a:off x="1328885" y="1402238"/>
            <a:ext cx="3122146" cy="472698"/>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Source Sans Pro" panose="020B0503030403020204" pitchFamily="34" charset="0"/>
                <a:ea typeface="Source Sans Pro" panose="020B0503030403020204" pitchFamily="34" charset="0"/>
              </a:rPr>
              <a:t>One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value to impute:</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4" name="Oval 13">
            <a:extLst>
              <a:ext uri="{FF2B5EF4-FFF2-40B4-BE49-F238E27FC236}">
                <a16:creationId xmlns:a16="http://schemas.microsoft.com/office/drawing/2014/main" id="{EBD0BEE4-8CCD-AA17-13D1-54794822F3E7}"/>
              </a:ext>
            </a:extLst>
          </p:cNvPr>
          <p:cNvSpPr/>
          <p:nvPr/>
        </p:nvSpPr>
        <p:spPr>
          <a:xfrm>
            <a:off x="2686050" y="2175855"/>
            <a:ext cx="1104900" cy="9002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80F5076-4F02-FCC7-AEE7-9B847382A7DD}"/>
              </a:ext>
            </a:extLst>
          </p:cNvPr>
          <p:cNvSpPr/>
          <p:nvPr/>
        </p:nvSpPr>
        <p:spPr>
          <a:xfrm>
            <a:off x="2313531" y="3331845"/>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Three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to observation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with</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data</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7" name="Rectangle 16">
            <a:extLst>
              <a:ext uri="{FF2B5EF4-FFF2-40B4-BE49-F238E27FC236}">
                <a16:creationId xmlns:a16="http://schemas.microsoft.com/office/drawing/2014/main" id="{26FA0AF2-2288-04EB-0585-0881B6910B21}"/>
              </a:ext>
            </a:extLst>
          </p:cNvPr>
          <p:cNvSpPr/>
          <p:nvPr/>
        </p:nvSpPr>
        <p:spPr>
          <a:xfrm>
            <a:off x="8472749" y="3076056"/>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Take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mean</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of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target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variable of the 3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9" name="Content Placeholder 5">
            <a:extLst>
              <a:ext uri="{FF2B5EF4-FFF2-40B4-BE49-F238E27FC236}">
                <a16:creationId xmlns:a16="http://schemas.microsoft.com/office/drawing/2014/main" id="{0351DFDE-01E1-267E-2095-B154204C374A}"/>
              </a:ext>
            </a:extLst>
          </p:cNvPr>
          <p:cNvSpPr txBox="1">
            <a:spLocks/>
          </p:cNvSpPr>
          <p:nvPr/>
        </p:nvSpPr>
        <p:spPr>
          <a:xfrm>
            <a:off x="990600" y="5229936"/>
            <a:ext cx="10397648" cy="1643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kNN</a:t>
            </a:r>
            <a:r>
              <a:rPr lang="en-US" dirty="0"/>
              <a:t> imputation</a:t>
            </a:r>
          </a:p>
          <a:p>
            <a:pPr lvl="1"/>
            <a:r>
              <a:rPr lang="en-US" dirty="0"/>
              <a:t>More sophisticated than hot deck: instead of only one, select the k nearest </a:t>
            </a:r>
            <a:r>
              <a:rPr lang="en-US" dirty="0" err="1"/>
              <a:t>neighbours</a:t>
            </a:r>
            <a:r>
              <a:rPr lang="en-US" dirty="0"/>
              <a:t> to the data point you wish to impute</a:t>
            </a:r>
          </a:p>
          <a:p>
            <a:pPr lvl="1"/>
            <a:r>
              <a:rPr lang="en-US" dirty="0"/>
              <a:t>Take the average observed value of these k nearest </a:t>
            </a:r>
            <a:r>
              <a:rPr lang="en-US" dirty="0" err="1"/>
              <a:t>neighbours</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625566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Multiple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There is always </a:t>
            </a:r>
            <a:r>
              <a:rPr lang="en-US" dirty="0">
                <a:solidFill>
                  <a:srgbClr val="EB6E40"/>
                </a:solidFill>
              </a:rPr>
              <a:t>uncertainty </a:t>
            </a:r>
            <a:r>
              <a:rPr lang="en-US" dirty="0"/>
              <a:t>when imputing however: you will never know the true value behind the missing data</a:t>
            </a:r>
            <a:endParaRPr lang="en-US" dirty="0">
              <a:solidFill>
                <a:srgbClr val="EB6E40"/>
              </a:solidFill>
            </a:endParaRPr>
          </a:p>
          <a:p>
            <a:r>
              <a:rPr lang="en-US" dirty="0"/>
              <a:t>One way to solve this is to introduce variability in the imputation process by </a:t>
            </a:r>
            <a:r>
              <a:rPr lang="en-US" dirty="0">
                <a:solidFill>
                  <a:srgbClr val="1891C3"/>
                </a:solidFill>
              </a:rPr>
              <a:t>repeating it multiple times </a:t>
            </a:r>
            <a:endParaRPr lang="en-US" dirty="0">
              <a:solidFill>
                <a:srgbClr val="1891C3"/>
              </a:solidFill>
              <a:cs typeface="Fira Code" panose="020B0809050000020004" pitchFamily="49" charset="0"/>
            </a:endParaRP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43</a:t>
            </a:fld>
            <a:endParaRPr lang="fr-FR"/>
          </a:p>
        </p:txBody>
      </p:sp>
    </p:spTree>
    <p:extLst>
      <p:ext uri="{BB962C8B-B14F-4D97-AF65-F5344CB8AC3E}">
        <p14:creationId xmlns:p14="http://schemas.microsoft.com/office/powerpoint/2010/main" val="1393692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Multiple</a:t>
            </a:r>
            <a:r>
              <a:rPr lang="en-GB" dirty="0">
                <a:solidFill>
                  <a:schemeClr val="tx1">
                    <a:lumMod val="75000"/>
                    <a:lumOff val="25000"/>
                  </a:schemeClr>
                </a:solidFill>
              </a:rPr>
              <a:t> imputation (2)</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44</a:t>
            </a:fld>
            <a:endParaRPr lang="fr-FR"/>
          </a:p>
        </p:txBody>
      </p:sp>
      <p:pic>
        <p:nvPicPr>
          <p:cNvPr id="9" name="Picture 8" descr="A diagram of a process&#10;&#10;Description automatically generated">
            <a:extLst>
              <a:ext uri="{FF2B5EF4-FFF2-40B4-BE49-F238E27FC236}">
                <a16:creationId xmlns:a16="http://schemas.microsoft.com/office/drawing/2014/main" id="{AE5B2AB5-2EE6-2754-A589-E88949FE74F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8264" y="1697038"/>
            <a:ext cx="4874224" cy="4795837"/>
          </a:xfrm>
          <a:prstGeom prst="rect">
            <a:avLst/>
          </a:prstGeom>
        </p:spPr>
      </p:pic>
      <p:sp>
        <p:nvSpPr>
          <p:cNvPr id="12" name="Content Placeholder 5">
            <a:extLst>
              <a:ext uri="{FF2B5EF4-FFF2-40B4-BE49-F238E27FC236}">
                <a16:creationId xmlns:a16="http://schemas.microsoft.com/office/drawing/2014/main" id="{6539D384-475B-1F40-9704-5710391D11BE}"/>
              </a:ext>
            </a:extLst>
          </p:cNvPr>
          <p:cNvSpPr>
            <a:spLocks noGrp="1"/>
          </p:cNvSpPr>
          <p:nvPr>
            <p:ph idx="1"/>
          </p:nvPr>
        </p:nvSpPr>
        <p:spPr>
          <a:xfrm>
            <a:off x="6380464" y="1873979"/>
            <a:ext cx="5497211" cy="4345846"/>
          </a:xfrm>
        </p:spPr>
        <p:txBody>
          <a:bodyPr>
            <a:normAutofit/>
          </a:bodyPr>
          <a:lstStyle/>
          <a:p>
            <a:r>
              <a:rPr lang="en-US" dirty="0"/>
              <a:t>Create multiple datasets, with </a:t>
            </a:r>
            <a:r>
              <a:rPr lang="en-US" dirty="0">
                <a:solidFill>
                  <a:srgbClr val="7F7DB0"/>
                </a:solidFill>
              </a:rPr>
              <a:t>different imputed values </a:t>
            </a:r>
            <a:r>
              <a:rPr lang="en-US" dirty="0"/>
              <a:t>using models that allow some variability in the predictions</a:t>
            </a:r>
          </a:p>
          <a:p>
            <a:pPr lvl="1"/>
            <a:r>
              <a:rPr lang="en-US" dirty="0"/>
              <a:t>E.g.: stochastic regression, Random Forest</a:t>
            </a:r>
          </a:p>
          <a:p>
            <a:r>
              <a:rPr lang="en-US" dirty="0"/>
              <a:t>R packages:</a:t>
            </a:r>
          </a:p>
          <a:p>
            <a:pPr lvl="1"/>
            <a:r>
              <a:rPr lang="en-US" dirty="0">
                <a:latin typeface="Fira Code" panose="020B0809050000020004" pitchFamily="49" charset="0"/>
                <a:ea typeface="Fira Code" panose="020B0809050000020004" pitchFamily="49" charset="0"/>
                <a:cs typeface="Fira Code" panose="020B0809050000020004" pitchFamily="49" charset="0"/>
              </a:rPr>
              <a:t>mice</a:t>
            </a:r>
            <a:r>
              <a:rPr lang="en-US" dirty="0"/>
              <a:t> (multiple imputation by chained equations)</a:t>
            </a:r>
          </a:p>
          <a:p>
            <a:pPr lvl="1"/>
            <a:r>
              <a:rPr lang="en-US" dirty="0" err="1">
                <a:latin typeface="Fira Code" panose="020B0809050000020004" pitchFamily="49" charset="0"/>
                <a:ea typeface="Fira Code" panose="020B0809050000020004" pitchFamily="49" charset="0"/>
                <a:cs typeface="Fira Code" panose="020B0809050000020004" pitchFamily="49" charset="0"/>
              </a:rPr>
              <a:t>miceRanger</a:t>
            </a:r>
            <a:r>
              <a:rPr lang="en-US" dirty="0">
                <a:cs typeface="Fira Code" panose="020B0809050000020004" pitchFamily="49" charset="0"/>
              </a:rPr>
              <a:t> (mice with Random Forest)</a:t>
            </a:r>
          </a:p>
          <a:p>
            <a:endParaRPr lang="en-US" dirty="0"/>
          </a:p>
        </p:txBody>
      </p:sp>
    </p:spTree>
    <p:extLst>
      <p:ext uri="{BB962C8B-B14F-4D97-AF65-F5344CB8AC3E}">
        <p14:creationId xmlns:p14="http://schemas.microsoft.com/office/powerpoint/2010/main" val="2042930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Limits </a:t>
            </a:r>
            <a:r>
              <a:rPr lang="en-GB" dirty="0">
                <a:solidFill>
                  <a:schemeClr val="tx1">
                    <a:lumMod val="75000"/>
                    <a:lumOff val="25000"/>
                  </a:schemeClr>
                </a:solidFill>
              </a:rPr>
              <a:t>of imputation (1)</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It is not a magic bullet, there are situations where imputation will not help you:</a:t>
            </a:r>
          </a:p>
          <a:p>
            <a:pPr lvl="1"/>
            <a:r>
              <a:rPr lang="en-US" dirty="0"/>
              <a:t>You have too much missing data</a:t>
            </a:r>
          </a:p>
          <a:p>
            <a:pPr lvl="1"/>
            <a:r>
              <a:rPr lang="en-US" dirty="0"/>
              <a:t>When the data is MNAR: this will make your data even less representative of reality. You must take into account the process that creates missing data.</a:t>
            </a:r>
          </a:p>
          <a:p>
            <a:pPr lvl="1"/>
            <a:r>
              <a:rPr lang="en-US" dirty="0"/>
              <a:t>This may not be usable in some contexts: in longitudinal data (where you follow the same patients over time), imputing data for respondents with missing data from one year to the next should not be done!</a:t>
            </a:r>
          </a:p>
          <a:p>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45</a:t>
            </a:fld>
            <a:endParaRPr lang="fr-FR"/>
          </a:p>
        </p:txBody>
      </p:sp>
    </p:spTree>
    <p:extLst>
      <p:ext uri="{BB962C8B-B14F-4D97-AF65-F5344CB8AC3E}">
        <p14:creationId xmlns:p14="http://schemas.microsoft.com/office/powerpoint/2010/main" val="1047931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Limits </a:t>
            </a:r>
            <a:r>
              <a:rPr lang="en-GB" dirty="0">
                <a:solidFill>
                  <a:schemeClr val="tx1">
                    <a:lumMod val="75000"/>
                    <a:lumOff val="25000"/>
                  </a:schemeClr>
                </a:solidFill>
              </a:rPr>
              <a:t>of imputation (2)</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Example of where imputation would fail on longitudinal data:</a:t>
            </a:r>
          </a:p>
          <a:p>
            <a:endParaRPr lang="en-US" dirty="0"/>
          </a:p>
          <a:p>
            <a:endParaRPr lang="en-US" dirty="0"/>
          </a:p>
          <a:p>
            <a:endParaRPr lang="en-US" dirty="0"/>
          </a:p>
          <a:p>
            <a:endParaRPr lang="en-US" dirty="0"/>
          </a:p>
          <a:p>
            <a:r>
              <a:rPr lang="en-US" dirty="0"/>
              <a:t>If you blindly took the mean of the 2017 weight across patients to impute the weight of patient 2, it would be totally incorrect</a:t>
            </a:r>
          </a:p>
          <a:p>
            <a:r>
              <a:rPr lang="en-US" dirty="0"/>
              <a:t>Think about what your imputation means in the context of data </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46</a:t>
            </a:fld>
            <a:endParaRPr lang="fr-FR"/>
          </a:p>
        </p:txBody>
      </p:sp>
      <p:pic>
        <p:nvPicPr>
          <p:cNvPr id="7" name="Picture 6">
            <a:extLst>
              <a:ext uri="{FF2B5EF4-FFF2-40B4-BE49-F238E27FC236}">
                <a16:creationId xmlns:a16="http://schemas.microsoft.com/office/drawing/2014/main" id="{0B97E36F-7EDB-9432-0CCC-0AB06C29854E}"/>
              </a:ext>
            </a:extLst>
          </p:cNvPr>
          <p:cNvPicPr>
            <a:picLocks noChangeAspect="1"/>
          </p:cNvPicPr>
          <p:nvPr/>
        </p:nvPicPr>
        <p:blipFill>
          <a:blip r:embed="rId4">
            <a:clrChange>
              <a:clrFrom>
                <a:srgbClr val="FFFFFF"/>
              </a:clrFrom>
              <a:clrTo>
                <a:srgbClr val="FFFFFF">
                  <a:alpha val="0"/>
                </a:srgbClr>
              </a:clrTo>
            </a:clrChange>
          </a:blip>
          <a:srcRect l="32663" t="25908" r="41305" b="60593"/>
          <a:stretch/>
        </p:blipFill>
        <p:spPr>
          <a:xfrm>
            <a:off x="1627114" y="2676024"/>
            <a:ext cx="4972469" cy="1422190"/>
          </a:xfrm>
          <a:prstGeom prst="rect">
            <a:avLst/>
          </a:prstGeom>
        </p:spPr>
      </p:pic>
    </p:spTree>
    <p:extLst>
      <p:ext uri="{BB962C8B-B14F-4D97-AF65-F5344CB8AC3E}">
        <p14:creationId xmlns:p14="http://schemas.microsoft.com/office/powerpoint/2010/main" val="245770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7F7DB0"/>
                </a:solidFill>
              </a:rPr>
              <a:t>Not machine-readable data: </a:t>
            </a:r>
            <a:r>
              <a:rPr lang="en-US" dirty="0"/>
              <a:t>data that is made for human consumption, but not machines</a:t>
            </a:r>
          </a:p>
          <a:p>
            <a:r>
              <a:rPr lang="en-US" dirty="0">
                <a:solidFill>
                  <a:srgbClr val="7F7DB0"/>
                </a:solidFill>
              </a:rPr>
              <a:t>Invalid data:</a:t>
            </a:r>
            <a:r>
              <a:rPr lang="en-US" dirty="0"/>
              <a:t> data that do not meet some rules or criteria</a:t>
            </a:r>
          </a:p>
          <a:p>
            <a:r>
              <a:rPr lang="en-US" dirty="0">
                <a:solidFill>
                  <a:srgbClr val="7F7DB0"/>
                </a:solidFill>
              </a:rPr>
              <a:t>Missing data:</a:t>
            </a:r>
            <a:r>
              <a:rPr lang="en-US" dirty="0"/>
              <a:t> data that is simply not there. NAs, empty rows or columns…</a:t>
            </a:r>
          </a:p>
          <a:p>
            <a:r>
              <a:rPr lang="en-US" dirty="0">
                <a:solidFill>
                  <a:srgbClr val="7F7DB0"/>
                </a:solidFill>
              </a:rPr>
              <a:t>Outliers:</a:t>
            </a:r>
            <a:r>
              <a:rPr lang="en-US" dirty="0"/>
              <a:t> data that is “abnormal” with regards to other values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47</a:t>
            </a:fld>
            <a:endParaRPr lang="fr-FR"/>
          </a:p>
        </p:txBody>
      </p:sp>
    </p:spTree>
    <p:extLst>
      <p:ext uri="{BB962C8B-B14F-4D97-AF65-F5344CB8AC3E}">
        <p14:creationId xmlns:p14="http://schemas.microsoft.com/office/powerpoint/2010/main" val="2906112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1891C3"/>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Can you find the outlier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48</a:t>
            </a:fld>
            <a:endParaRPr lang="fr-FR"/>
          </a:p>
        </p:txBody>
      </p:sp>
      <p:pic>
        <p:nvPicPr>
          <p:cNvPr id="8" name="Graphic 7">
            <a:extLst>
              <a:ext uri="{FF2B5EF4-FFF2-40B4-BE49-F238E27FC236}">
                <a16:creationId xmlns:a16="http://schemas.microsoft.com/office/drawing/2014/main" id="{4ABA4276-3827-E635-FB31-8D66964474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2138" y="3093969"/>
            <a:ext cx="2924175" cy="1809750"/>
          </a:xfrm>
          <a:prstGeom prst="rect">
            <a:avLst/>
          </a:prstGeom>
        </p:spPr>
      </p:pic>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rot="1239104">
            <a:off x="5473610" y="987246"/>
            <a:ext cx="1306106" cy="1741475"/>
          </a:xfrm>
          <a:prstGeom prst="rect">
            <a:avLst/>
          </a:prstGeom>
        </p:spPr>
      </p:pic>
    </p:spTree>
    <p:extLst>
      <p:ext uri="{BB962C8B-B14F-4D97-AF65-F5344CB8AC3E}">
        <p14:creationId xmlns:p14="http://schemas.microsoft.com/office/powerpoint/2010/main" val="252554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1891C3"/>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And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49</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2765617" y="984721"/>
            <a:ext cx="1306106" cy="1741475"/>
          </a:xfrm>
          <a:prstGeom prst="rect">
            <a:avLst/>
          </a:prstGeom>
        </p:spPr>
      </p:pic>
      <p:pic>
        <p:nvPicPr>
          <p:cNvPr id="7" name="Picture 6" descr="A graph of income and loss&#10;&#10;Description automatically generated with medium confidence">
            <a:extLst>
              <a:ext uri="{FF2B5EF4-FFF2-40B4-BE49-F238E27FC236}">
                <a16:creationId xmlns:a16="http://schemas.microsoft.com/office/drawing/2014/main" id="{1D0048F5-B31D-9685-B236-27F378222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3223" y="2679700"/>
            <a:ext cx="6534150" cy="3676650"/>
          </a:xfrm>
          <a:prstGeom prst="rect">
            <a:avLst/>
          </a:prstGeom>
        </p:spPr>
      </p:pic>
    </p:spTree>
    <p:extLst>
      <p:ext uri="{BB962C8B-B14F-4D97-AF65-F5344CB8AC3E}">
        <p14:creationId xmlns:p14="http://schemas.microsoft.com/office/powerpoint/2010/main" val="2220916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Just got my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199" y="1781784"/>
            <a:ext cx="10228730" cy="5076216"/>
          </a:xfrm>
        </p:spPr>
        <p:txBody>
          <a:bodyPr>
            <a:normAutofit/>
          </a:bodyPr>
          <a:lstStyle/>
          <a:p>
            <a:r>
              <a:rPr lang="en-US" dirty="0"/>
              <a:t>Very first step as soon as you get your data: </a:t>
            </a:r>
            <a:r>
              <a:rPr lang="en-US" u="sng" dirty="0">
                <a:solidFill>
                  <a:srgbClr val="7F7DB0"/>
                </a:solidFill>
              </a:rPr>
              <a:t>look at it</a:t>
            </a:r>
            <a:r>
              <a:rPr lang="en-US" dirty="0">
                <a:solidFill>
                  <a:srgbClr val="7F7DB0"/>
                </a:solidFill>
              </a:rPr>
              <a:t> </a:t>
            </a:r>
            <a:r>
              <a:rPr lang="en-US" dirty="0"/>
              <a:t>(like we did last time)</a:t>
            </a:r>
            <a:endParaRPr lang="en-US" dirty="0">
              <a:solidFill>
                <a:srgbClr val="7F7DB0"/>
              </a:solidFill>
            </a:endParaRPr>
          </a:p>
          <a:p>
            <a:r>
              <a:rPr lang="en-US" dirty="0"/>
              <a:t>Don’t jump straight into the analysis though:</a:t>
            </a:r>
          </a:p>
          <a:p>
            <a:pPr lvl="1"/>
            <a:r>
              <a:rPr lang="en-US" dirty="0"/>
              <a:t>Check each (relevant) variable</a:t>
            </a:r>
          </a:p>
          <a:p>
            <a:pPr lvl="1"/>
            <a:r>
              <a:rPr lang="en-US" dirty="0"/>
              <a:t>Think about how it has been gathered in real life</a:t>
            </a:r>
          </a:p>
          <a:p>
            <a:pPr lvl="1"/>
            <a:r>
              <a:rPr lang="en-US" dirty="0"/>
              <a:t>What its distribution should look like</a:t>
            </a:r>
          </a:p>
          <a:p>
            <a:pPr lvl="1"/>
            <a:r>
              <a:rPr lang="en-US" dirty="0"/>
              <a:t>If there are missing values…</a:t>
            </a:r>
          </a:p>
          <a:p>
            <a:r>
              <a:rPr lang="en-US" dirty="0"/>
              <a:t>Virtually every time you </a:t>
            </a:r>
            <a:r>
              <a:rPr lang="en-US" dirty="0" err="1"/>
              <a:t>analyse</a:t>
            </a:r>
            <a:r>
              <a:rPr lang="en-US" dirty="0"/>
              <a:t> a new dataset, you will come to the conclusion that some of your data is </a:t>
            </a:r>
            <a:r>
              <a:rPr lang="en-US" dirty="0">
                <a:solidFill>
                  <a:srgbClr val="7F7DB0"/>
                </a:solidFill>
              </a:rPr>
              <a:t>“bad”</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F4F83D1B-8FD1-1481-574F-DE364AABAEAB}"/>
              </a:ext>
            </a:extLst>
          </p:cNvPr>
          <p:cNvSpPr>
            <a:spLocks noGrp="1"/>
          </p:cNvSpPr>
          <p:nvPr>
            <p:ph type="sldNum" sz="quarter" idx="12"/>
          </p:nvPr>
        </p:nvSpPr>
        <p:spPr/>
        <p:txBody>
          <a:bodyPr/>
          <a:lstStyle/>
          <a:p>
            <a:fld id="{6F3806FF-9E51-4331-BB90-F49EFA1FA4FC}" type="slidenum">
              <a:rPr lang="fr-FR" smtClean="0"/>
              <a:t>5</a:t>
            </a:fld>
            <a:endParaRPr lang="fr-FR"/>
          </a:p>
        </p:txBody>
      </p:sp>
    </p:spTree>
    <p:extLst>
      <p:ext uri="{BB962C8B-B14F-4D97-AF65-F5344CB8AC3E}">
        <p14:creationId xmlns:p14="http://schemas.microsoft.com/office/powerpoint/2010/main" val="1630323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1891C3"/>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What about this one?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50</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4383041" y="1120116"/>
            <a:ext cx="1306106" cy="1741475"/>
          </a:xfrm>
          <a:prstGeom prst="rect">
            <a:avLst/>
          </a:prstGeom>
        </p:spPr>
      </p:pic>
      <p:pic>
        <p:nvPicPr>
          <p:cNvPr id="8" name="Picture 7" descr="A graph showing the number of countries/regions in the world&#10;&#10;Description automatically generated">
            <a:extLst>
              <a:ext uri="{FF2B5EF4-FFF2-40B4-BE49-F238E27FC236}">
                <a16:creationId xmlns:a16="http://schemas.microsoft.com/office/drawing/2014/main" id="{83048189-E00F-B435-6055-00B499FE65A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0165" y="2866910"/>
            <a:ext cx="6610584" cy="3547142"/>
          </a:xfrm>
          <a:prstGeom prst="rect">
            <a:avLst/>
          </a:prstGeom>
        </p:spPr>
      </p:pic>
      <p:pic>
        <p:nvPicPr>
          <p:cNvPr id="10" name="Picture 9" descr="Cartoon of a child with her hands up&#10;&#10;Description automatically generated">
            <a:extLst>
              <a:ext uri="{FF2B5EF4-FFF2-40B4-BE49-F238E27FC236}">
                <a16:creationId xmlns:a16="http://schemas.microsoft.com/office/drawing/2014/main" id="{7D131B21-F37F-C9E5-CB74-7DACC4D0AB1B}"/>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20566019">
            <a:off x="5803073" y="1175603"/>
            <a:ext cx="1306106" cy="1741475"/>
          </a:xfrm>
          <a:prstGeom prst="rect">
            <a:avLst/>
          </a:prstGeom>
        </p:spPr>
      </p:pic>
    </p:spTree>
    <p:extLst>
      <p:ext uri="{BB962C8B-B14F-4D97-AF65-F5344CB8AC3E}">
        <p14:creationId xmlns:p14="http://schemas.microsoft.com/office/powerpoint/2010/main" val="1878118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60A3D5E-B3BC-31D4-5A6E-B790264849C0}"/>
              </a:ext>
            </a:extLst>
          </p:cNvPr>
          <p:cNvPicPr>
            <a:picLocks noChangeAspect="1"/>
          </p:cNvPicPr>
          <p:nvPr/>
        </p:nvPicPr>
        <p:blipFill>
          <a:blip r:embed="rId3"/>
          <a:stretch>
            <a:fillRect/>
          </a:stretch>
        </p:blipFill>
        <p:spPr>
          <a:xfrm>
            <a:off x="3751269" y="1365356"/>
            <a:ext cx="1705849" cy="2831410"/>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1891C3"/>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51</a:t>
            </a:fld>
            <a:endParaRPr lang="fr-FR"/>
          </a:p>
        </p:txBody>
      </p:sp>
      <p:pic>
        <p:nvPicPr>
          <p:cNvPr id="10" name="Picture 9" descr="A person in a colorful dress&#10;&#10;Description automatically generated">
            <a:extLst>
              <a:ext uri="{FF2B5EF4-FFF2-40B4-BE49-F238E27FC236}">
                <a16:creationId xmlns:a16="http://schemas.microsoft.com/office/drawing/2014/main" id="{9700E401-0659-D6E2-353A-D8573DED84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303" y="4272966"/>
            <a:ext cx="2161088" cy="2161088"/>
          </a:xfrm>
          <a:prstGeom prst="rect">
            <a:avLst/>
          </a:prstGeom>
        </p:spPr>
      </p:pic>
      <p:pic>
        <p:nvPicPr>
          <p:cNvPr id="12" name="Picture 11">
            <a:extLst>
              <a:ext uri="{FF2B5EF4-FFF2-40B4-BE49-F238E27FC236}">
                <a16:creationId xmlns:a16="http://schemas.microsoft.com/office/drawing/2014/main" id="{1A520CF5-9FCC-664D-1130-787522C765A0}"/>
              </a:ext>
            </a:extLst>
          </p:cNvPr>
          <p:cNvPicPr>
            <a:picLocks noChangeAspect="1"/>
          </p:cNvPicPr>
          <p:nvPr/>
        </p:nvPicPr>
        <p:blipFill>
          <a:blip r:embed="rId6"/>
          <a:stretch>
            <a:fillRect/>
          </a:stretch>
        </p:blipFill>
        <p:spPr>
          <a:xfrm>
            <a:off x="562057" y="3127511"/>
            <a:ext cx="1477516" cy="3427619"/>
          </a:xfrm>
          <a:prstGeom prst="rect">
            <a:avLst/>
          </a:prstGeom>
        </p:spPr>
      </p:pic>
      <p:pic>
        <p:nvPicPr>
          <p:cNvPr id="14" name="Picture 13">
            <a:extLst>
              <a:ext uri="{FF2B5EF4-FFF2-40B4-BE49-F238E27FC236}">
                <a16:creationId xmlns:a16="http://schemas.microsoft.com/office/drawing/2014/main" id="{D05239CE-BCA5-DCF8-13EE-15AF58A3FAD8}"/>
              </a:ext>
            </a:extLst>
          </p:cNvPr>
          <p:cNvPicPr>
            <a:picLocks noChangeAspect="1"/>
          </p:cNvPicPr>
          <p:nvPr/>
        </p:nvPicPr>
        <p:blipFill>
          <a:blip r:embed="rId7"/>
          <a:stretch>
            <a:fillRect/>
          </a:stretch>
        </p:blipFill>
        <p:spPr>
          <a:xfrm>
            <a:off x="2277366" y="3249821"/>
            <a:ext cx="1215570" cy="2955503"/>
          </a:xfrm>
          <a:prstGeom prst="rect">
            <a:avLst/>
          </a:prstGeom>
        </p:spPr>
      </p:pic>
      <p:pic>
        <p:nvPicPr>
          <p:cNvPr id="18" name="Picture 17">
            <a:extLst>
              <a:ext uri="{FF2B5EF4-FFF2-40B4-BE49-F238E27FC236}">
                <a16:creationId xmlns:a16="http://schemas.microsoft.com/office/drawing/2014/main" id="{68AA7076-72FD-5303-05CE-B14E1A44FBFB}"/>
              </a:ext>
            </a:extLst>
          </p:cNvPr>
          <p:cNvPicPr>
            <a:picLocks noChangeAspect="1"/>
          </p:cNvPicPr>
          <p:nvPr/>
        </p:nvPicPr>
        <p:blipFill>
          <a:blip r:embed="rId8"/>
          <a:stretch>
            <a:fillRect/>
          </a:stretch>
        </p:blipFill>
        <p:spPr>
          <a:xfrm>
            <a:off x="6278534" y="3292891"/>
            <a:ext cx="1781131" cy="3351764"/>
          </a:xfrm>
          <a:prstGeom prst="rect">
            <a:avLst/>
          </a:prstGeom>
        </p:spPr>
      </p:pic>
      <p:pic>
        <p:nvPicPr>
          <p:cNvPr id="20" name="Picture 19">
            <a:extLst>
              <a:ext uri="{FF2B5EF4-FFF2-40B4-BE49-F238E27FC236}">
                <a16:creationId xmlns:a16="http://schemas.microsoft.com/office/drawing/2014/main" id="{EE3DE003-86CB-B163-B8DD-B8749C6373D5}"/>
              </a:ext>
            </a:extLst>
          </p:cNvPr>
          <p:cNvPicPr>
            <a:picLocks noChangeAspect="1"/>
          </p:cNvPicPr>
          <p:nvPr/>
        </p:nvPicPr>
        <p:blipFill>
          <a:blip r:embed="rId9"/>
          <a:stretch>
            <a:fillRect/>
          </a:stretch>
        </p:blipFill>
        <p:spPr>
          <a:xfrm>
            <a:off x="8393873" y="1517241"/>
            <a:ext cx="1746419" cy="3898832"/>
          </a:xfrm>
          <a:prstGeom prst="rect">
            <a:avLst/>
          </a:prstGeom>
        </p:spPr>
      </p:pic>
    </p:spTree>
    <p:extLst>
      <p:ext uri="{BB962C8B-B14F-4D97-AF65-F5344CB8AC3E}">
        <p14:creationId xmlns:p14="http://schemas.microsoft.com/office/powerpoint/2010/main" val="3082321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1891C3"/>
                </a:solidFill>
              </a:rPr>
              <a:t>Outliers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2333971"/>
            <a:ext cx="6437124" cy="4102047"/>
          </a:xfrm>
        </p:spPr>
        <p:txBody>
          <a:bodyPr>
            <a:normAutofit/>
          </a:bodyPr>
          <a:lstStyle/>
          <a:p>
            <a:pPr marL="0" indent="0">
              <a:buNone/>
            </a:pPr>
            <a:endParaRPr lang="en-US" dirty="0"/>
          </a:p>
          <a:p>
            <a:r>
              <a:rPr lang="en-US" dirty="0"/>
              <a:t>The usual method of dealing with outliers is </a:t>
            </a:r>
            <a:r>
              <a:rPr lang="en-US" dirty="0">
                <a:solidFill>
                  <a:srgbClr val="EB6E40"/>
                </a:solidFill>
              </a:rPr>
              <a:t>deletion</a:t>
            </a:r>
          </a:p>
          <a:p>
            <a:pPr lvl="1"/>
            <a:r>
              <a:rPr lang="en-US" dirty="0"/>
              <a:t>You would not impute it or modify it, because an outlier is valid, it exists in real life</a:t>
            </a:r>
          </a:p>
          <a:p>
            <a:pPr lvl="1"/>
            <a:r>
              <a:rPr lang="en-US" dirty="0"/>
              <a:t>Remember that deletion technically means: this data point does not exist in real life</a:t>
            </a:r>
          </a:p>
          <a:p>
            <a:r>
              <a:rPr lang="en-US" dirty="0"/>
              <a:t>Food for thought: minorities are, in a way, outliers</a:t>
            </a:r>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52</a:t>
            </a:fld>
            <a:endParaRPr lang="fr-FR"/>
          </a:p>
        </p:txBody>
      </p:sp>
      <p:pic>
        <p:nvPicPr>
          <p:cNvPr id="7" name="Picture 6" descr="A map of the world with red and blue text&#10;&#10;Description automatically generated">
            <a:extLst>
              <a:ext uri="{FF2B5EF4-FFF2-40B4-BE49-F238E27FC236}">
                <a16:creationId xmlns:a16="http://schemas.microsoft.com/office/drawing/2014/main" id="{3FAA262B-FF75-5FDB-12B9-B8D016AC162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720" b="4163"/>
          <a:stretch/>
        </p:blipFill>
        <p:spPr>
          <a:xfrm>
            <a:off x="7427724" y="3292630"/>
            <a:ext cx="4507096" cy="3143388"/>
          </a:xfrm>
          <a:prstGeom prst="rect">
            <a:avLst/>
          </a:prstGeom>
        </p:spPr>
      </p:pic>
      <p:sp>
        <p:nvSpPr>
          <p:cNvPr id="8" name="Content Placeholder 5">
            <a:extLst>
              <a:ext uri="{FF2B5EF4-FFF2-40B4-BE49-F238E27FC236}">
                <a16:creationId xmlns:a16="http://schemas.microsoft.com/office/drawing/2014/main" id="{F6BBEFB2-4F97-D399-CD41-7AD577CA1732}"/>
              </a:ext>
            </a:extLst>
          </p:cNvPr>
          <p:cNvSpPr txBox="1">
            <a:spLocks/>
          </p:cNvSpPr>
          <p:nvPr/>
        </p:nvSpPr>
        <p:spPr>
          <a:xfrm>
            <a:off x="864903" y="1787778"/>
            <a:ext cx="10956035" cy="856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outlier is any data point that is substantially different from others, in the context of the dataset</a:t>
            </a:r>
          </a:p>
          <a:p>
            <a:endParaRPr lang="en-US" dirty="0"/>
          </a:p>
        </p:txBody>
      </p:sp>
    </p:spTree>
    <p:extLst>
      <p:ext uri="{BB962C8B-B14F-4D97-AF65-F5344CB8AC3E}">
        <p14:creationId xmlns:p14="http://schemas.microsoft.com/office/powerpoint/2010/main" val="311571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1891C3"/>
                </a:solidFill>
              </a:rPr>
              <a:t>outliers </a:t>
            </a:r>
            <a:r>
              <a:rPr lang="en-GB" dirty="0">
                <a:solidFill>
                  <a:schemeClr val="tx1">
                    <a:lumMod val="75000"/>
                    <a:lumOff val="25000"/>
                  </a:schemeClr>
                </a:solidFill>
              </a:rPr>
              <a:t>(1)</a:t>
            </a:r>
            <a:endParaRPr lang="en-GB" dirty="0">
              <a:solidFill>
                <a:srgbClr val="1891C3"/>
              </a:solidFill>
            </a:endParaRPr>
          </a:p>
        </p:txBody>
      </p:sp>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pPr marL="0" indent="0">
                  <a:buNone/>
                </a:pPr>
                <a:r>
                  <a:rPr lang="en-US" dirty="0"/>
                  <a:t>How do you determine if an outlier is actually an outlier?</a:t>
                </a:r>
              </a:p>
              <a:p>
                <a:r>
                  <a:rPr lang="en-US" dirty="0"/>
                  <a:t>Graphically (not the best):</a:t>
                </a:r>
              </a:p>
              <a:p>
                <a:endParaRPr lang="en-US" dirty="0"/>
              </a:p>
              <a:p>
                <a:endParaRPr lang="en-US" dirty="0"/>
              </a:p>
              <a:p>
                <a:endParaRPr lang="en-US" dirty="0"/>
              </a:p>
              <a:p>
                <a:endParaRPr lang="en-US" dirty="0"/>
              </a:p>
              <a:p>
                <a:endParaRPr lang="en-US" dirty="0"/>
              </a:p>
              <a:p>
                <a:r>
                  <a:rPr lang="en-US" dirty="0"/>
                  <a:t>From the (univariate) distribution of the variable: </a:t>
                </a:r>
              </a:p>
              <a:p>
                <a:pPr lvl="1"/>
                <a:r>
                  <a:rPr lang="en-GB" b="0" dirty="0"/>
                  <a:t>High threshold: </a:t>
                </a:r>
                <a14:m>
                  <m:oMath xmlns:m="http://schemas.openxmlformats.org/officeDocument/2006/math">
                    <m:r>
                      <a:rPr lang="en-GB" b="0" i="1" smtClean="0">
                        <a:latin typeface="Cambria Math" panose="02040503050406030204" pitchFamily="18" charset="0"/>
                      </a:rPr>
                      <m:t>𝑄</m:t>
                    </m:r>
                    <m:r>
                      <a:rPr lang="fr-FR" b="0" i="1" smtClean="0">
                        <a:latin typeface="Cambria Math" panose="02040503050406030204" pitchFamily="18" charset="0"/>
                      </a:rPr>
                      <m:t>𝑢𝑎𝑟𝑡𝑖𝑙𝑒</m:t>
                    </m:r>
                    <m:r>
                      <a:rPr lang="fr-FR" b="0" i="1" smtClean="0">
                        <a:latin typeface="Cambria Math" panose="02040503050406030204" pitchFamily="18" charset="0"/>
                      </a:rPr>
                      <m:t> 3+1.5∗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fr-FR" b="0" i="1" smtClean="0">
                            <a:latin typeface="Cambria Math" panose="02040503050406030204" pitchFamily="18" charset="0"/>
                          </a:rPr>
                          <m:t> 1</m:t>
                        </m:r>
                      </m:e>
                    </m:d>
                  </m:oMath>
                </a14:m>
                <a:endParaRPr lang="en-GB" b="0" dirty="0"/>
              </a:p>
              <a:p>
                <a:pPr lvl="1"/>
                <a:r>
                  <a:rPr lang="en-GB" b="0" dirty="0"/>
                  <a:t>Low threshold: </a:t>
                </a:r>
                <a14:m>
                  <m:oMath xmlns:m="http://schemas.openxmlformats.org/officeDocument/2006/math">
                    <m:r>
                      <a:rPr lang="fr-FR" b="0" i="1" smtClean="0">
                        <a:latin typeface="Cambria Math" panose="02040503050406030204" pitchFamily="18" charset="0"/>
                      </a:rPr>
                      <m:t>𝑄𝑢𝑎𝑟𝑡𝑖𝑙𝑒</m:t>
                    </m:r>
                    <m:r>
                      <a:rPr lang="fr-FR" b="0" i="1" smtClean="0">
                        <a:latin typeface="Cambria Math" panose="02040503050406030204" pitchFamily="18" charset="0"/>
                      </a:rPr>
                      <m:t> 1−1.5∗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en-GB" b="0" i="1" smtClean="0">
                            <a:latin typeface="Cambria Math" panose="02040503050406030204" pitchFamily="18" charset="0"/>
                          </a:rPr>
                          <m:t>1</m:t>
                        </m:r>
                      </m:e>
                    </m:d>
                  </m:oMath>
                </a14:m>
                <a:endParaRPr lang="en-US" dirty="0"/>
              </a:p>
              <a:p>
                <a:endParaRPr lang="en-US" dirty="0"/>
              </a:p>
              <a:p>
                <a:endParaRPr lang="en-US" dirty="0"/>
              </a:p>
            </p:txBody>
          </p:sp>
        </mc:Choice>
        <mc:Fallback xmlns="">
          <p:sp>
            <p:nvSpPr>
              <p:cNvPr id="9" name="Content Placeholder 5">
                <a:extLst>
                  <a:ext uri="{FF2B5EF4-FFF2-40B4-BE49-F238E27FC236}">
                    <a16:creationId xmlns:a16="http://schemas.microsoft.com/office/drawing/2014/main" id="{2366E120-D8D6-67F0-736E-CC34DC929998}"/>
                  </a:ext>
                </a:extLst>
              </p:cNvPr>
              <p:cNvSpPr>
                <a:spLocks noGrp="1" noRot="1" noChangeAspect="1" noMove="1" noResize="1" noEditPoints="1" noAdjustHandles="1" noChangeArrowheads="1" noChangeShapeType="1" noTextEdit="1"/>
              </p:cNvSpPr>
              <p:nvPr>
                <p:ph idx="1"/>
              </p:nvPr>
            </p:nvSpPr>
            <p:spPr>
              <a:xfrm>
                <a:off x="838200" y="1781784"/>
                <a:ext cx="10397648" cy="4964073"/>
              </a:xfrm>
              <a:blipFill>
                <a:blip r:embed="rId4"/>
                <a:stretch>
                  <a:fillRect l="-1232" t="-2086" b="-245"/>
                </a:stretch>
              </a:blipFill>
            </p:spPr>
            <p:txBody>
              <a:bodyPr/>
              <a:lstStyle/>
              <a:p>
                <a:r>
                  <a:rPr lang="en-GB">
                    <a:noFill/>
                  </a:rPr>
                  <a:t> </a:t>
                </a:r>
              </a:p>
            </p:txBody>
          </p:sp>
        </mc:Fallback>
      </mc:AlternateContent>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8" name="Image 7" descr="Une image contenant texte, capture d’écran, diagramme, ligne&#10;&#10;Description générée automatiquement">
            <a:extLst>
              <a:ext uri="{FF2B5EF4-FFF2-40B4-BE49-F238E27FC236}">
                <a16:creationId xmlns:a16="http://schemas.microsoft.com/office/drawing/2014/main" id="{3484BE74-5383-ECB0-FAFC-124039C05D9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59356"/>
          <a:stretch/>
        </p:blipFill>
        <p:spPr>
          <a:xfrm>
            <a:off x="990600" y="3105508"/>
            <a:ext cx="3989542" cy="1807663"/>
          </a:xfrm>
          <a:prstGeom prst="rect">
            <a:avLst/>
          </a:prstGeom>
        </p:spPr>
      </p:pic>
      <p:sp>
        <p:nvSpPr>
          <p:cNvPr id="13" name="ZoneTexte 12">
            <a:extLst>
              <a:ext uri="{FF2B5EF4-FFF2-40B4-BE49-F238E27FC236}">
                <a16:creationId xmlns:a16="http://schemas.microsoft.com/office/drawing/2014/main" id="{A1C628C9-96AA-B6B3-ECB8-5A5BBA76EE78}"/>
              </a:ext>
            </a:extLst>
          </p:cNvPr>
          <p:cNvSpPr txBox="1"/>
          <p:nvPr/>
        </p:nvSpPr>
        <p:spPr>
          <a:xfrm>
            <a:off x="5132542" y="3504102"/>
            <a:ext cx="6094562" cy="584775"/>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Have fun debating where to</a:t>
            </a:r>
          </a:p>
          <a:p>
            <a:r>
              <a:rPr lang="en-GB" sz="1600" i="1" dirty="0">
                <a:latin typeface="Source Sans Pro" panose="020B0503030403020204" pitchFamily="34" charset="0"/>
                <a:ea typeface="Source Sans Pro" panose="020B0503030403020204" pitchFamily="34" charset="0"/>
              </a:rPr>
              <a:t>put the threshold</a:t>
            </a:r>
          </a:p>
        </p:txBody>
      </p:sp>
      <p:sp>
        <p:nvSpPr>
          <p:cNvPr id="14" name="ZoneTexte 13">
            <a:extLst>
              <a:ext uri="{FF2B5EF4-FFF2-40B4-BE49-F238E27FC236}">
                <a16:creationId xmlns:a16="http://schemas.microsoft.com/office/drawing/2014/main" id="{4E4BA9F9-CC8E-9AE6-7E47-3797B9509A34}"/>
              </a:ext>
            </a:extLst>
          </p:cNvPr>
          <p:cNvSpPr txBox="1"/>
          <p:nvPr/>
        </p:nvSpPr>
        <p:spPr>
          <a:xfrm>
            <a:off x="990600" y="3657989"/>
            <a:ext cx="290365" cy="276999"/>
          </a:xfrm>
          <a:prstGeom prst="rect">
            <a:avLst/>
          </a:prstGeom>
          <a:noFill/>
        </p:spPr>
        <p:txBody>
          <a:bodyPr wrap="square">
            <a:spAutoFit/>
          </a:bodyPr>
          <a:lstStyle/>
          <a:p>
            <a:r>
              <a:rPr lang="en-GB" sz="1200" dirty="0">
                <a:latin typeface="Arial" panose="020B0604020202020204" pitchFamily="34" charset="0"/>
                <a:ea typeface="Source Sans Pro" panose="020B0503030403020204" pitchFamily="34" charset="0"/>
                <a:cs typeface="Arial" panose="020B0604020202020204" pitchFamily="34" charset="0"/>
              </a:rPr>
              <a:t>N</a:t>
            </a:r>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53</a:t>
            </a:fld>
            <a:endParaRPr lang="fr-FR"/>
          </a:p>
        </p:txBody>
      </p:sp>
    </p:spTree>
    <p:extLst>
      <p:ext uri="{BB962C8B-B14F-4D97-AF65-F5344CB8AC3E}">
        <p14:creationId xmlns:p14="http://schemas.microsoft.com/office/powerpoint/2010/main" val="2544561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1891C3"/>
                </a:solidFill>
              </a:rPr>
              <a:t>outliers </a:t>
            </a:r>
            <a:r>
              <a:rPr lang="en-GB" dirty="0">
                <a:solidFill>
                  <a:schemeClr val="tx1">
                    <a:lumMod val="75000"/>
                    <a:lumOff val="25000"/>
                  </a:schemeClr>
                </a:solidFill>
              </a:rPr>
              <a:t>(2)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7854357" cy="5076216"/>
          </a:xfrm>
        </p:spPr>
        <p:txBody>
          <a:bodyPr>
            <a:normAutofit lnSpcReduction="10000"/>
          </a:bodyPr>
          <a:lstStyle/>
          <a:p>
            <a:r>
              <a:rPr lang="en-US" dirty="0"/>
              <a:t>Automated detection methods:</a:t>
            </a:r>
          </a:p>
          <a:p>
            <a:pPr lvl="1"/>
            <a:r>
              <a:rPr lang="en-US" dirty="0"/>
              <a:t>Local outlier factor: calculates density around each point and assigns a score (higher values -&gt; more likely to be an outlier)</a:t>
            </a:r>
          </a:p>
          <a:p>
            <a:pPr lvl="1"/>
            <a:r>
              <a:rPr lang="en-US" dirty="0"/>
              <a:t>Isolation forest: recursive random partitioning of the data, observations that are alone after few partitions are more likely to be outliers</a:t>
            </a:r>
          </a:p>
          <a:p>
            <a:pPr marL="0" indent="0">
              <a:buNone/>
            </a:pPr>
            <a:endParaRPr lang="en-US" dirty="0"/>
          </a:p>
          <a:p>
            <a:pPr marL="0" indent="0">
              <a:buNone/>
            </a:pPr>
            <a:r>
              <a:rPr lang="en-US" dirty="0"/>
              <a:t>Detection can be done over </a:t>
            </a:r>
            <a:r>
              <a:rPr lang="en-US" dirty="0">
                <a:solidFill>
                  <a:srgbClr val="7F7DB0"/>
                </a:solidFill>
              </a:rPr>
              <a:t>multiple variables</a:t>
            </a:r>
            <a:r>
              <a:rPr lang="en-US" dirty="0"/>
              <a:t>. But it is more of a </a:t>
            </a:r>
            <a:r>
              <a:rPr lang="en-US" dirty="0">
                <a:solidFill>
                  <a:srgbClr val="7F7DB0"/>
                </a:solidFill>
              </a:rPr>
              <a:t>black box</a:t>
            </a:r>
            <a:r>
              <a:rPr lang="en-US" dirty="0"/>
              <a:t>. Also, you still need to define a </a:t>
            </a:r>
            <a:r>
              <a:rPr lang="en-US" dirty="0">
                <a:solidFill>
                  <a:srgbClr val="7F7DB0"/>
                </a:solidFill>
              </a:rPr>
              <a:t>threshold</a:t>
            </a:r>
            <a:r>
              <a:rPr lang="en-US" dirty="0"/>
              <a:t>.</a:t>
            </a:r>
          </a:p>
          <a:p>
            <a:pPr marL="0" indent="0">
              <a:buNone/>
            </a:pPr>
            <a:endParaRPr lang="en-US" dirty="0"/>
          </a:p>
          <a:p>
            <a:pPr marL="0" indent="0">
              <a:buNone/>
            </a:pPr>
            <a:r>
              <a:rPr lang="en-US" dirty="0"/>
              <a:t>There are others (search on scikit-learn, or online)</a:t>
            </a: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texte, dessin, diagramme&#10;&#10;Description générée automatiquement">
            <a:extLst>
              <a:ext uri="{FF2B5EF4-FFF2-40B4-BE49-F238E27FC236}">
                <a16:creationId xmlns:a16="http://schemas.microsoft.com/office/drawing/2014/main" id="{C17466C4-3EC1-6370-A8FB-F4FD71F613C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9863" t="1295"/>
          <a:stretch/>
        </p:blipFill>
        <p:spPr>
          <a:xfrm>
            <a:off x="8810509" y="665382"/>
            <a:ext cx="2695691" cy="5918979"/>
          </a:xfrm>
          <a:prstGeom prst="rect">
            <a:avLst/>
          </a:prstGeom>
        </p:spPr>
      </p:pic>
      <p:sp>
        <p:nvSpPr>
          <p:cNvPr id="3" name="Espace réservé du numéro de diapositive 2">
            <a:extLst>
              <a:ext uri="{FF2B5EF4-FFF2-40B4-BE49-F238E27FC236}">
                <a16:creationId xmlns:a16="http://schemas.microsoft.com/office/drawing/2014/main" id="{12428013-C763-E0C3-E975-9E257132E87F}"/>
              </a:ext>
            </a:extLst>
          </p:cNvPr>
          <p:cNvSpPr>
            <a:spLocks noGrp="1"/>
          </p:cNvSpPr>
          <p:nvPr>
            <p:ph type="sldNum" sz="quarter" idx="12"/>
          </p:nvPr>
        </p:nvSpPr>
        <p:spPr/>
        <p:txBody>
          <a:bodyPr/>
          <a:lstStyle/>
          <a:p>
            <a:fld id="{6F3806FF-9E51-4331-BB90-F49EFA1FA4FC}" type="slidenum">
              <a:rPr lang="fr-FR" smtClean="0"/>
              <a:t>54</a:t>
            </a:fld>
            <a:endParaRPr lang="fr-FR"/>
          </a:p>
        </p:txBody>
      </p:sp>
    </p:spTree>
    <p:extLst>
      <p:ext uri="{BB962C8B-B14F-4D97-AF65-F5344CB8AC3E}">
        <p14:creationId xmlns:p14="http://schemas.microsoft.com/office/powerpoint/2010/main" val="78043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1891C3"/>
                </a:solidFill>
              </a:rPr>
              <a:t>outliers </a:t>
            </a:r>
            <a:r>
              <a:rPr lang="en-GB" dirty="0">
                <a:solidFill>
                  <a:schemeClr val="tx1">
                    <a:lumMod val="75000"/>
                    <a:lumOff val="25000"/>
                  </a:schemeClr>
                </a:solidFill>
              </a:rPr>
              <a:t>(3)</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203611" cy="5076216"/>
          </a:xfrm>
        </p:spPr>
        <p:txBody>
          <a:bodyPr>
            <a:normAutofit/>
          </a:bodyPr>
          <a:lstStyle/>
          <a:p>
            <a:r>
              <a:rPr lang="en-US" dirty="0"/>
              <a:t>Nothing stops you from </a:t>
            </a:r>
            <a:r>
              <a:rPr lang="en-US" dirty="0">
                <a:solidFill>
                  <a:srgbClr val="1891C3"/>
                </a:solidFill>
              </a:rPr>
              <a:t>combining methods, </a:t>
            </a:r>
            <a:r>
              <a:rPr lang="en-US" dirty="0"/>
              <a:t>though with most techniques, you need to define a </a:t>
            </a:r>
            <a:r>
              <a:rPr lang="en-US" dirty="0">
                <a:solidFill>
                  <a:srgbClr val="1891C3"/>
                </a:solidFill>
              </a:rPr>
              <a:t>threshold</a:t>
            </a:r>
            <a:endParaRPr lang="en-US" dirty="0"/>
          </a:p>
          <a:p>
            <a:r>
              <a:rPr lang="en-US" dirty="0"/>
              <a:t>Outliers are usually deleted…</a:t>
            </a:r>
          </a:p>
          <a:p>
            <a:pPr lvl="1"/>
            <a:r>
              <a:rPr lang="en-US" dirty="0"/>
              <a:t>But </a:t>
            </a:r>
            <a:r>
              <a:rPr lang="en-US" dirty="0">
                <a:solidFill>
                  <a:srgbClr val="1891C3"/>
                </a:solidFill>
              </a:rPr>
              <a:t>don’t erase data blindly</a:t>
            </a:r>
            <a:r>
              <a:rPr lang="en-US" dirty="0"/>
              <a:t>, consider first whether it is really an outlier, and then whether it is information you actually want to discard</a:t>
            </a:r>
          </a:p>
          <a:p>
            <a:pPr lvl="1"/>
            <a:r>
              <a:rPr lang="en-US" dirty="0"/>
              <a:t>Not all modelling strategies are sensitive to outliers: it’s less of a problem with, let’s say, random forest</a:t>
            </a:r>
          </a:p>
          <a:p>
            <a:endParaRPr lang="en-US" dirty="0">
              <a:solidFill>
                <a:srgbClr val="1891C3"/>
              </a:solidFill>
            </a:endParaRP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DCAB8A-F8F0-469B-0D28-C60C3F3745E5}"/>
              </a:ext>
            </a:extLst>
          </p:cNvPr>
          <p:cNvSpPr>
            <a:spLocks noGrp="1"/>
          </p:cNvSpPr>
          <p:nvPr>
            <p:ph type="sldNum" sz="quarter" idx="12"/>
          </p:nvPr>
        </p:nvSpPr>
        <p:spPr/>
        <p:txBody>
          <a:bodyPr/>
          <a:lstStyle/>
          <a:p>
            <a:fld id="{6F3806FF-9E51-4331-BB90-F49EFA1FA4FC}" type="slidenum">
              <a:rPr lang="fr-FR" smtClean="0"/>
              <a:t>55</a:t>
            </a:fld>
            <a:endParaRPr lang="fr-FR"/>
          </a:p>
        </p:txBody>
      </p:sp>
      <p:sp>
        <p:nvSpPr>
          <p:cNvPr id="11" name="ZoneTexte 10">
            <a:extLst>
              <a:ext uri="{FF2B5EF4-FFF2-40B4-BE49-F238E27FC236}">
                <a16:creationId xmlns:a16="http://schemas.microsoft.com/office/drawing/2014/main" id="{FA5BE288-0A92-28EF-F8A7-CCD6729C9FF5}"/>
              </a:ext>
            </a:extLst>
          </p:cNvPr>
          <p:cNvSpPr txBox="1"/>
          <p:nvPr/>
        </p:nvSpPr>
        <p:spPr>
          <a:xfrm>
            <a:off x="5099649" y="5471550"/>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Do you delete the 20 million dollars car?</a:t>
            </a:r>
          </a:p>
        </p:txBody>
      </p:sp>
      <p:pic>
        <p:nvPicPr>
          <p:cNvPr id="13" name="Image 12" descr="Une image contenant texte, diagramme, capture d’écran, Tracé&#10;&#10;Description générée automatiquement">
            <a:extLst>
              <a:ext uri="{FF2B5EF4-FFF2-40B4-BE49-F238E27FC236}">
                <a16:creationId xmlns:a16="http://schemas.microsoft.com/office/drawing/2014/main" id="{6466CC2D-AD1D-C8BA-9901-BFFA3D4B193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9437" y="4822351"/>
            <a:ext cx="3457812" cy="1837484"/>
          </a:xfrm>
          <a:prstGeom prst="rect">
            <a:avLst/>
          </a:prstGeom>
        </p:spPr>
      </p:pic>
    </p:spTree>
    <p:extLst>
      <p:ext uri="{BB962C8B-B14F-4D97-AF65-F5344CB8AC3E}">
        <p14:creationId xmlns:p14="http://schemas.microsoft.com/office/powerpoint/2010/main" val="1931965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7F7DB0"/>
                </a:solidFill>
              </a:rPr>
              <a:t>Not machine-readable data: </a:t>
            </a:r>
            <a:r>
              <a:rPr lang="en-US" dirty="0"/>
              <a:t>data that is made for human consumption, but not machines</a:t>
            </a:r>
          </a:p>
          <a:p>
            <a:r>
              <a:rPr lang="en-US" dirty="0">
                <a:solidFill>
                  <a:srgbClr val="7F7DB0"/>
                </a:solidFill>
              </a:rPr>
              <a:t>Invalid data:</a:t>
            </a:r>
            <a:r>
              <a:rPr lang="en-US" dirty="0"/>
              <a:t> data that do not meet some criteria</a:t>
            </a:r>
          </a:p>
          <a:p>
            <a:r>
              <a:rPr lang="en-US" dirty="0">
                <a:solidFill>
                  <a:srgbClr val="7F7DB0"/>
                </a:solidFill>
              </a:rPr>
              <a:t>Missing data:</a:t>
            </a:r>
            <a:r>
              <a:rPr lang="en-US" dirty="0"/>
              <a:t> data that is simply not there. NAs, empty rows or columns…</a:t>
            </a:r>
          </a:p>
          <a:p>
            <a:r>
              <a:rPr lang="en-US" dirty="0">
                <a:solidFill>
                  <a:srgbClr val="7F7DB0"/>
                </a:solidFill>
              </a:rPr>
              <a:t>Outliers:</a:t>
            </a:r>
            <a:r>
              <a:rPr lang="en-US" dirty="0"/>
              <a:t> data that is “abnormal” with regards to other values</a:t>
            </a:r>
          </a:p>
          <a:p>
            <a:r>
              <a:rPr lang="en-US" dirty="0">
                <a:solidFill>
                  <a:srgbClr val="7F7DB0"/>
                </a:solidFill>
              </a:rPr>
              <a:t>Measurement error: </a:t>
            </a:r>
            <a:r>
              <a:rPr lang="en-US" dirty="0"/>
              <a:t>valid data with incorrect input</a:t>
            </a:r>
          </a:p>
          <a:p>
            <a:r>
              <a:rPr lang="en-US" dirty="0"/>
              <a:t>Methodologies to define and remedy to missing data will differ depending on the nature of your data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56</a:t>
            </a:fld>
            <a:endParaRPr lang="fr-FR"/>
          </a:p>
        </p:txBody>
      </p:sp>
    </p:spTree>
    <p:extLst>
      <p:ext uri="{BB962C8B-B14F-4D97-AF65-F5344CB8AC3E}">
        <p14:creationId xmlns:p14="http://schemas.microsoft.com/office/powerpoint/2010/main" val="3228907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Measurement errors: </a:t>
            </a:r>
            <a:r>
              <a:rPr lang="en-GB" dirty="0">
                <a:solidFill>
                  <a:schemeClr val="tx1">
                    <a:lumMod val="75000"/>
                    <a:lumOff val="25000"/>
                  </a:schemeClr>
                </a:solidFill>
              </a:rPr>
              <a:t>definition</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2544417"/>
            <a:ext cx="8285922" cy="4313582"/>
          </a:xfrm>
        </p:spPr>
        <p:txBody>
          <a:bodyPr>
            <a:normAutofit/>
          </a:bodyPr>
          <a:lstStyle/>
          <a:p>
            <a:r>
              <a:rPr lang="en-US" dirty="0"/>
              <a:t>In my opinion, this is the worst case of “bad data”:</a:t>
            </a:r>
          </a:p>
          <a:p>
            <a:pPr lvl="1"/>
            <a:r>
              <a:rPr lang="en-US" dirty="0"/>
              <a:t>You may never know that your data is inaccurate</a:t>
            </a:r>
          </a:p>
          <a:p>
            <a:pPr lvl="1"/>
            <a:r>
              <a:rPr lang="en-US" dirty="0"/>
              <a:t>If you know there are measurement errors in a variable, you may not know </a:t>
            </a:r>
            <a:r>
              <a:rPr lang="en-US" dirty="0">
                <a:solidFill>
                  <a:srgbClr val="1891C3"/>
                </a:solidFill>
              </a:rPr>
              <a:t>where</a:t>
            </a:r>
          </a:p>
          <a:p>
            <a:r>
              <a:rPr lang="en-US" dirty="0"/>
              <a:t>Measurement error can be:</a:t>
            </a:r>
          </a:p>
          <a:p>
            <a:pPr lvl="1"/>
            <a:r>
              <a:rPr lang="en-US" dirty="0">
                <a:solidFill>
                  <a:srgbClr val="1891C3"/>
                </a:solidFill>
              </a:rPr>
              <a:t>Random</a:t>
            </a:r>
            <a:r>
              <a:rPr lang="en-US" dirty="0"/>
              <a:t>, this increases the variability in your data</a:t>
            </a:r>
          </a:p>
          <a:p>
            <a:pPr lvl="1"/>
            <a:r>
              <a:rPr lang="en-US" dirty="0">
                <a:solidFill>
                  <a:srgbClr val="1891C3"/>
                </a:solidFill>
              </a:rPr>
              <a:t>Systematic error</a:t>
            </a:r>
            <a:r>
              <a:rPr lang="en-US" dirty="0"/>
              <a:t>, the measurement error will always be the same and lead your data away from its “true value”</a:t>
            </a:r>
          </a:p>
          <a:p>
            <a:r>
              <a:rPr lang="en-US" dirty="0"/>
              <a:t>You could also call this “</a:t>
            </a:r>
            <a:r>
              <a:rPr lang="en-US" dirty="0">
                <a:solidFill>
                  <a:srgbClr val="1891C3"/>
                </a:solidFill>
              </a:rPr>
              <a:t>bias</a:t>
            </a:r>
            <a:r>
              <a:rPr lang="en-US" dirty="0"/>
              <a: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57</a:t>
            </a:fld>
            <a:endParaRPr lang="fr-FR"/>
          </a:p>
        </p:txBody>
      </p:sp>
      <p:pic>
        <p:nvPicPr>
          <p:cNvPr id="7" name="Picture 6" descr="A diagram of a function&#10;&#10;Description automatically generated">
            <a:extLst>
              <a:ext uri="{FF2B5EF4-FFF2-40B4-BE49-F238E27FC236}">
                <a16:creationId xmlns:a16="http://schemas.microsoft.com/office/drawing/2014/main" id="{9B4B89EE-202E-34D2-8063-6E2782775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067" y="4096235"/>
            <a:ext cx="3842241" cy="2385391"/>
          </a:xfrm>
          <a:prstGeom prst="rect">
            <a:avLst/>
          </a:prstGeom>
        </p:spPr>
      </p:pic>
      <p:sp>
        <p:nvSpPr>
          <p:cNvPr id="8" name="Content Placeholder 5">
            <a:extLst>
              <a:ext uri="{FF2B5EF4-FFF2-40B4-BE49-F238E27FC236}">
                <a16:creationId xmlns:a16="http://schemas.microsoft.com/office/drawing/2014/main" id="{B4C8E439-7990-1F7E-828F-D921EF5F4038}"/>
              </a:ext>
            </a:extLst>
          </p:cNvPr>
          <p:cNvSpPr txBox="1">
            <a:spLocks/>
          </p:cNvSpPr>
          <p:nvPr/>
        </p:nvSpPr>
        <p:spPr>
          <a:xfrm>
            <a:off x="838199" y="1569069"/>
            <a:ext cx="1096948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Sometimes, values in your dataset can be valid (i.e. they can happen in real life) but still be different from their </a:t>
            </a:r>
            <a:r>
              <a:rPr lang="en-US" dirty="0">
                <a:solidFill>
                  <a:srgbClr val="1891C3"/>
                </a:solidFill>
              </a:rPr>
              <a:t>“true values”</a:t>
            </a:r>
            <a:endParaRPr lang="en-US" dirty="0"/>
          </a:p>
          <a:p>
            <a:endParaRPr lang="en-US" dirty="0"/>
          </a:p>
        </p:txBody>
      </p:sp>
    </p:spTree>
    <p:extLst>
      <p:ext uri="{BB962C8B-B14F-4D97-AF65-F5344CB8AC3E}">
        <p14:creationId xmlns:p14="http://schemas.microsoft.com/office/powerpoint/2010/main" val="1291606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Measurement error: </a:t>
            </a:r>
            <a:r>
              <a:rPr lang="en-GB" dirty="0">
                <a:solidFill>
                  <a:schemeClr val="tx1">
                    <a:lumMod val="75000"/>
                    <a:lumOff val="25000"/>
                  </a:schemeClr>
                </a:solidFill>
              </a:rPr>
              <a:t>detecting from outside the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endParaRPr lang="en-US" dirty="0"/>
          </a:p>
          <a:p>
            <a:r>
              <a:rPr lang="en-US" dirty="0"/>
              <a:t>Sometimes, these are skills that are “less of a ‘data scientist’ and more of a ‘gum shoe detective’”</a:t>
            </a:r>
          </a:p>
          <a:p>
            <a:r>
              <a:rPr lang="en-US" dirty="0"/>
              <a:t>Real difficulty is that you can’t always spot measurement errors just by crunching the data:</a:t>
            </a:r>
          </a:p>
          <a:p>
            <a:pPr lvl="1"/>
            <a:r>
              <a:rPr lang="en-US" dirty="0"/>
              <a:t>Ask people who collected the data, or experts who know what happens on the ground…</a:t>
            </a:r>
          </a:p>
          <a:p>
            <a:pPr lvl="1"/>
            <a:r>
              <a:rPr lang="en-US" dirty="0"/>
              <a:t>Or go directly to where the data is collected (especially in manufacturing, for example)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58</a:t>
            </a:fld>
            <a:endParaRPr lang="fr-FR"/>
          </a:p>
        </p:txBody>
      </p:sp>
    </p:spTree>
    <p:extLst>
      <p:ext uri="{BB962C8B-B14F-4D97-AF65-F5344CB8AC3E}">
        <p14:creationId xmlns:p14="http://schemas.microsoft.com/office/powerpoint/2010/main" val="2470383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Measurement errors</a:t>
            </a:r>
            <a:r>
              <a:rPr lang="en-GB" dirty="0">
                <a:solidFill>
                  <a:schemeClr val="tx1">
                    <a:lumMod val="75000"/>
                    <a:lumOff val="25000"/>
                  </a:schemeClr>
                </a:solidFill>
              </a:rPr>
              <a:t>: why?</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Variety of sources</a:t>
            </a:r>
          </a:p>
          <a:p>
            <a:r>
              <a:rPr lang="en-US" dirty="0"/>
              <a:t>Could be human input that is at fault:</a:t>
            </a:r>
          </a:p>
          <a:p>
            <a:pPr lvl="1"/>
            <a:r>
              <a:rPr lang="en-US" dirty="0"/>
              <a:t>Bored people gathering the data and inputting junk data</a:t>
            </a:r>
          </a:p>
          <a:p>
            <a:pPr lvl="1"/>
            <a:r>
              <a:rPr lang="en-US" dirty="0"/>
              <a:t>Subjectivity</a:t>
            </a:r>
          </a:p>
          <a:p>
            <a:pPr lvl="1"/>
            <a:r>
              <a:rPr lang="en-US" dirty="0"/>
              <a:t>Simple random error</a:t>
            </a:r>
          </a:p>
          <a:p>
            <a:pPr lvl="1"/>
            <a:r>
              <a:rPr lang="en-US" dirty="0"/>
              <a:t>Incentives</a:t>
            </a:r>
          </a:p>
          <a:p>
            <a:r>
              <a:rPr lang="en-US" dirty="0"/>
              <a:t>Faulty hardware or software quirks:</a:t>
            </a:r>
          </a:p>
          <a:p>
            <a:pPr lvl="1"/>
            <a:r>
              <a:rPr lang="en-US" dirty="0"/>
              <a:t>Improperly calibrated or poorly maintained hardware</a:t>
            </a:r>
          </a:p>
          <a:p>
            <a:pPr lvl="1"/>
            <a:r>
              <a:rPr lang="en-US" dirty="0"/>
              <a:t>Software that outputs wrong data in specific circumstances (bugs)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59</a:t>
            </a:fld>
            <a:endParaRPr lang="fr-FR"/>
          </a:p>
        </p:txBody>
      </p:sp>
    </p:spTree>
    <p:extLst>
      <p:ext uri="{BB962C8B-B14F-4D97-AF65-F5344CB8AC3E}">
        <p14:creationId xmlns:p14="http://schemas.microsoft.com/office/powerpoint/2010/main" val="164408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…but it’s bad. </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7F7DB0"/>
                </a:solidFill>
              </a:rPr>
              <a:t>Bad data </a:t>
            </a:r>
            <a:r>
              <a:rPr lang="en-US" dirty="0"/>
              <a:t>has multiple definitions and is open to interpretation, but the one from the Bad Data Handbook is great:</a:t>
            </a:r>
          </a:p>
          <a:p>
            <a:endParaRPr lang="en-US"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6</a:t>
            </a:fld>
            <a:endParaRPr lang="fr-FR"/>
          </a:p>
        </p:txBody>
      </p:sp>
      <p:pic>
        <p:nvPicPr>
          <p:cNvPr id="7" name="Picture 6" descr="A cartoon of a pink hand&#10;&#10;Description automatically generated">
            <a:extLst>
              <a:ext uri="{FF2B5EF4-FFF2-40B4-BE49-F238E27FC236}">
                <a16:creationId xmlns:a16="http://schemas.microsoft.com/office/drawing/2014/main" id="{34E2CA08-2B31-DE9F-FA9B-85538A1D020B}"/>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8831024" y="365125"/>
            <a:ext cx="1719817" cy="1224827"/>
          </a:xfrm>
          <a:prstGeom prst="rect">
            <a:avLst/>
          </a:prstGeom>
        </p:spPr>
      </p:pic>
      <p:pic>
        <p:nvPicPr>
          <p:cNvPr id="15" name="Picture 14">
            <a:extLst>
              <a:ext uri="{FF2B5EF4-FFF2-40B4-BE49-F238E27FC236}">
                <a16:creationId xmlns:a16="http://schemas.microsoft.com/office/drawing/2014/main" id="{C6966CAE-5649-BEC0-783C-F56958F62C7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79060" y="3069034"/>
            <a:ext cx="8478982" cy="2204420"/>
          </a:xfrm>
          <a:prstGeom prst="rect">
            <a:avLst/>
          </a:prstGeom>
        </p:spPr>
      </p:pic>
      <p:sp>
        <p:nvSpPr>
          <p:cNvPr id="17" name="TextBox 16">
            <a:extLst>
              <a:ext uri="{FF2B5EF4-FFF2-40B4-BE49-F238E27FC236}">
                <a16:creationId xmlns:a16="http://schemas.microsoft.com/office/drawing/2014/main" id="{EA034365-5F87-540C-55AD-6730C4BF3203}"/>
              </a:ext>
            </a:extLst>
          </p:cNvPr>
          <p:cNvSpPr txBox="1"/>
          <p:nvPr/>
        </p:nvSpPr>
        <p:spPr>
          <a:xfrm>
            <a:off x="1118681" y="2718909"/>
            <a:ext cx="9810667" cy="3293209"/>
          </a:xfrm>
          <a:prstGeom prst="rect">
            <a:avLst/>
          </a:prstGeom>
          <a:noFill/>
        </p:spPr>
        <p:txBody>
          <a:bodyPr wrap="square" rtlCol="0">
            <a:spAutoFit/>
          </a:bodyPr>
          <a:lstStyle/>
          <a:p>
            <a:r>
              <a:rPr lang="en-GB" sz="8000" dirty="0">
                <a:solidFill>
                  <a:schemeClr val="bg1">
                    <a:lumMod val="75000"/>
                  </a:schemeClr>
                </a:solidFill>
              </a:rPr>
              <a:t>“  </a:t>
            </a:r>
          </a:p>
          <a:p>
            <a:r>
              <a:rPr lang="en-GB" sz="4800" dirty="0">
                <a:solidFill>
                  <a:schemeClr val="bg1">
                    <a:lumMod val="75000"/>
                  </a:schemeClr>
                </a:solidFill>
              </a:rPr>
              <a:t>  							 	       </a:t>
            </a:r>
          </a:p>
          <a:p>
            <a:r>
              <a:rPr lang="en-GB" sz="8000" dirty="0">
                <a:solidFill>
                  <a:schemeClr val="bg1">
                    <a:lumMod val="75000"/>
                  </a:schemeClr>
                </a:solidFill>
              </a:rPr>
              <a:t>  										”</a:t>
            </a:r>
          </a:p>
        </p:txBody>
      </p:sp>
    </p:spTree>
    <p:extLst>
      <p:ext uri="{BB962C8B-B14F-4D97-AF65-F5344CB8AC3E}">
        <p14:creationId xmlns:p14="http://schemas.microsoft.com/office/powerpoint/2010/main" val="10876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Measurement errors</a:t>
            </a:r>
            <a:r>
              <a:rPr lang="en-GB" dirty="0">
                <a:solidFill>
                  <a:schemeClr val="tx1">
                    <a:lumMod val="75000"/>
                    <a:lumOff val="25000"/>
                  </a:schemeClr>
                </a:solidFill>
              </a:rPr>
              <a:t>: solving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If you know there is a systematic error but cannot figure out in which observations and have no idea how to correct it: forget about it, </a:t>
            </a:r>
            <a:r>
              <a:rPr lang="en-US" dirty="0">
                <a:solidFill>
                  <a:srgbClr val="1891C3"/>
                </a:solidFill>
              </a:rPr>
              <a:t>don’t use this variable</a:t>
            </a:r>
          </a:p>
          <a:p>
            <a:r>
              <a:rPr lang="en-US" dirty="0"/>
              <a:t>If you can somewhat determine where errors are, you could treat it like you would missing data</a:t>
            </a:r>
          </a:p>
          <a:p>
            <a:pPr lvl="1"/>
            <a:r>
              <a:rPr lang="en-US" dirty="0"/>
              <a:t>Use the techniques presented previously, keeping in mind </a:t>
            </a:r>
          </a:p>
          <a:p>
            <a:r>
              <a:rPr lang="en-US" dirty="0"/>
              <a:t>There is a lot more to it: techniques and models we can use to correct specific types of measurement errors (or “</a:t>
            </a:r>
            <a:r>
              <a:rPr lang="en-US" dirty="0">
                <a:solidFill>
                  <a:srgbClr val="1891C3"/>
                </a:solidFill>
              </a:rPr>
              <a:t>biases</a:t>
            </a:r>
            <a:r>
              <a:rPr lang="en-US" dirty="0"/>
              <a:t>”)</a:t>
            </a:r>
          </a:p>
          <a:p>
            <a:pPr lvl="1"/>
            <a:r>
              <a:rPr lang="en-US" dirty="0"/>
              <a:t>We will see that in next class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60</a:t>
            </a:fld>
            <a:endParaRPr lang="fr-FR"/>
          </a:p>
        </p:txBody>
      </p:sp>
    </p:spTree>
    <p:extLst>
      <p:ext uri="{BB962C8B-B14F-4D97-AF65-F5344CB8AC3E}">
        <p14:creationId xmlns:p14="http://schemas.microsoft.com/office/powerpoint/2010/main" val="1876490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Measurement errors</a:t>
            </a:r>
            <a:r>
              <a:rPr lang="en-GB" dirty="0">
                <a:solidFill>
                  <a:schemeClr val="tx1">
                    <a:lumMod val="75000"/>
                    <a:lumOff val="25000"/>
                  </a:schemeClr>
                </a:solidFill>
              </a:rPr>
              <a:t>: examples</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Emergency service data: each patient is assigned a severity score (scale of 1 to 5) when they depart</a:t>
            </a:r>
          </a:p>
          <a:p>
            <a:r>
              <a:rPr lang="en-US" dirty="0"/>
              <a:t>Financing reform in 2020: emergency services receive more funding when they treat “severe patients” (scale &gt;= 3) </a:t>
            </a:r>
          </a:p>
          <a:p>
            <a:r>
              <a:rPr lang="en-US" dirty="0"/>
              <a:t>Of course, the proportion of severe patients suddenly rose after 2020</a:t>
            </a:r>
          </a:p>
          <a:p>
            <a:pPr lvl="1"/>
            <a:r>
              <a:rPr lang="en-US" dirty="0"/>
              <a:t>Especially in private clinics…</a:t>
            </a:r>
          </a:p>
          <a:p>
            <a:r>
              <a:rPr lang="en-US" dirty="0"/>
              <a:t>This variable is unreliable after this date: we can’t know if some patients are really “severe patients” or patients with a severity  score of 2 that was bumped to 3.</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61</a:t>
            </a:fld>
            <a:endParaRPr lang="fr-FR"/>
          </a:p>
        </p:txBody>
      </p:sp>
    </p:spTree>
    <p:extLst>
      <p:ext uri="{BB962C8B-B14F-4D97-AF65-F5344CB8AC3E}">
        <p14:creationId xmlns:p14="http://schemas.microsoft.com/office/powerpoint/2010/main" val="4101459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1891C3"/>
                </a:solidFill>
              </a:rPr>
              <a:t>Measurement errors</a:t>
            </a:r>
            <a:r>
              <a:rPr lang="en-GB" dirty="0">
                <a:solidFill>
                  <a:schemeClr val="tx1">
                    <a:lumMod val="75000"/>
                    <a:lumOff val="25000"/>
                  </a:schemeClr>
                </a:solidFill>
              </a:rPr>
              <a:t>: avoiding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Once your data is gathered, you must deal with its problems and quirks either way…</a:t>
            </a:r>
          </a:p>
          <a:p>
            <a:r>
              <a:rPr lang="en-US" dirty="0"/>
              <a:t>But it is good practice to </a:t>
            </a:r>
            <a:r>
              <a:rPr lang="en-US" dirty="0">
                <a:solidFill>
                  <a:srgbClr val="1891C3"/>
                </a:solidFill>
              </a:rPr>
              <a:t>implement changes </a:t>
            </a:r>
            <a:r>
              <a:rPr lang="en-US" dirty="0"/>
              <a:t>in how the data is collected</a:t>
            </a:r>
          </a:p>
          <a:p>
            <a:r>
              <a:rPr lang="en-US" dirty="0"/>
              <a:t>Report any incorrect measures, and how these came to be</a:t>
            </a:r>
          </a:p>
          <a:p>
            <a:pPr lvl="1"/>
            <a:r>
              <a:rPr lang="en-US" dirty="0"/>
              <a:t>Realistically speaking, improving how the data is collected is not always possible, but it will never improve anyway if you don’t act on it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62</a:t>
            </a:fld>
            <a:endParaRPr lang="fr-FR"/>
          </a:p>
        </p:txBody>
      </p:sp>
    </p:spTree>
    <p:extLst>
      <p:ext uri="{BB962C8B-B14F-4D97-AF65-F5344CB8AC3E}">
        <p14:creationId xmlns:p14="http://schemas.microsoft.com/office/powerpoint/2010/main" val="2940962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a:bodyPr>
          <a:lstStyle/>
          <a:p>
            <a:pPr marL="0" indent="0">
              <a:buNone/>
            </a:pPr>
            <a:endParaRPr lang="en-US" dirty="0"/>
          </a:p>
          <a:p>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597271"/>
            <a:ext cx="10515600" cy="1325563"/>
          </a:xfrm>
        </p:spPr>
        <p:txBody>
          <a:bodyPr/>
          <a:lstStyle/>
          <a:p>
            <a:r>
              <a:rPr lang="en-US" dirty="0"/>
              <a:t>Next time</a:t>
            </a:r>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63</a:t>
            </a:fld>
            <a:endParaRPr lang="fr-FR"/>
          </a:p>
        </p:txBody>
      </p:sp>
      <p:sp>
        <p:nvSpPr>
          <p:cNvPr id="5" name="Content Placeholder 5">
            <a:extLst>
              <a:ext uri="{FF2B5EF4-FFF2-40B4-BE49-F238E27FC236}">
                <a16:creationId xmlns:a16="http://schemas.microsoft.com/office/drawing/2014/main" id="{C2A9BE91-BC75-DE9D-BDBF-FEAA01681C3C}"/>
              </a:ext>
            </a:extLst>
          </p:cNvPr>
          <p:cNvSpPr txBox="1">
            <a:spLocks/>
          </p:cNvSpPr>
          <p:nvPr/>
        </p:nvSpPr>
        <p:spPr>
          <a:xfrm>
            <a:off x="990599" y="1978025"/>
            <a:ext cx="10515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Programming, again:</a:t>
            </a:r>
          </a:p>
          <a:p>
            <a:r>
              <a:rPr lang="en-US" dirty="0"/>
              <a:t>You will work (alone or in groups) on a very messy dataset with (synthetic) real life emergency service data</a:t>
            </a:r>
          </a:p>
          <a:p>
            <a:r>
              <a:rPr lang="en-US" dirty="0"/>
              <a:t>I won’t help you much</a:t>
            </a:r>
          </a:p>
        </p:txBody>
      </p:sp>
    </p:spTree>
    <p:extLst>
      <p:ext uri="{BB962C8B-B14F-4D97-AF65-F5344CB8AC3E}">
        <p14:creationId xmlns:p14="http://schemas.microsoft.com/office/powerpoint/2010/main" val="2797506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7</a:t>
            </a:fld>
            <a:endParaRPr lang="fr-FR"/>
          </a:p>
        </p:txBody>
      </p:sp>
      <p:sp>
        <p:nvSpPr>
          <p:cNvPr id="7" name="Espace réservé du contenu 6">
            <a:extLst>
              <a:ext uri="{FF2B5EF4-FFF2-40B4-BE49-F238E27FC236}">
                <a16:creationId xmlns:a16="http://schemas.microsoft.com/office/drawing/2014/main" id="{3AB4AADC-70BC-1D4F-CF6C-8B2E2E4274D6}"/>
              </a:ext>
            </a:extLst>
          </p:cNvPr>
          <p:cNvSpPr>
            <a:spLocks noGrp="1"/>
          </p:cNvSpPr>
          <p:nvPr>
            <p:ph idx="1"/>
          </p:nvPr>
        </p:nvSpPr>
        <p:spPr>
          <a:xfrm>
            <a:off x="838200" y="1825624"/>
            <a:ext cx="7772400" cy="4691929"/>
          </a:xfrm>
        </p:spPr>
        <p:txBody>
          <a:bodyPr>
            <a:normAutofit/>
          </a:bodyPr>
          <a:lstStyle/>
          <a:p>
            <a:r>
              <a:rPr lang="en-US" dirty="0"/>
              <a:t>You could think: “whatever, I’ll start my analyses right away, why should I care if data is missing or unreliable?”</a:t>
            </a:r>
          </a:p>
          <a:p>
            <a:r>
              <a:rPr lang="en-US" dirty="0"/>
              <a:t>Well-known acronym in programming: </a:t>
            </a:r>
            <a:r>
              <a:rPr lang="en-US" dirty="0">
                <a:solidFill>
                  <a:srgbClr val="7F7DB0"/>
                </a:solidFill>
              </a:rPr>
              <a:t>“GIGO”, garbage in, garbage out</a:t>
            </a:r>
            <a:r>
              <a:rPr lang="en-US" dirty="0"/>
              <a:t>.</a:t>
            </a:r>
          </a:p>
          <a:p>
            <a:r>
              <a:rPr lang="en-US" dirty="0"/>
              <a:t>Your model and results are always as good your data, it is as important as choosing a correct model (if not more).</a:t>
            </a:r>
          </a:p>
          <a:p>
            <a:endParaRPr lang="fr-FR" dirty="0"/>
          </a:p>
        </p:txBody>
      </p:sp>
      <p:pic>
        <p:nvPicPr>
          <p:cNvPr id="8" name="Image 7" descr="Une image contenant texte, capture d’écran, Police, écriture manuscrite&#10;&#10;Description générée automatiquement">
            <a:extLst>
              <a:ext uri="{FF2B5EF4-FFF2-40B4-BE49-F238E27FC236}">
                <a16:creationId xmlns:a16="http://schemas.microsoft.com/office/drawing/2014/main" id="{8874490B-8511-AFC9-59B5-2FB34D0C76E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157" y="1889039"/>
            <a:ext cx="2726491" cy="4691929"/>
          </a:xfrm>
          <a:prstGeom prst="rect">
            <a:avLst/>
          </a:prstGeom>
        </p:spPr>
      </p:pic>
      <p:sp>
        <p:nvSpPr>
          <p:cNvPr id="10" name="Content Placeholder 5">
            <a:extLst>
              <a:ext uri="{FF2B5EF4-FFF2-40B4-BE49-F238E27FC236}">
                <a16:creationId xmlns:a16="http://schemas.microsoft.com/office/drawing/2014/main" id="{FBFB5A6B-C365-F474-02E0-A7C672B41B86}"/>
              </a:ext>
            </a:extLst>
          </p:cNvPr>
          <p:cNvSpPr txBox="1">
            <a:spLocks/>
          </p:cNvSpPr>
          <p:nvPr/>
        </p:nvSpPr>
        <p:spPr>
          <a:xfrm>
            <a:off x="7983807" y="6357923"/>
            <a:ext cx="915779" cy="2484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err="1"/>
              <a:t>xkcd</a:t>
            </a:r>
            <a:r>
              <a:rPr lang="en-US" sz="1400" dirty="0"/>
              <a:t> 2295 </a:t>
            </a:r>
          </a:p>
        </p:txBody>
      </p:sp>
    </p:spTree>
    <p:extLst>
      <p:ext uri="{BB962C8B-B14F-4D97-AF65-F5344CB8AC3E}">
        <p14:creationId xmlns:p14="http://schemas.microsoft.com/office/powerpoint/2010/main" val="23543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(2)</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Philipp K. </a:t>
            </a:r>
            <a:r>
              <a:rPr lang="en-US" dirty="0" err="1"/>
              <a:t>Janert</a:t>
            </a:r>
            <a:r>
              <a:rPr lang="en-US" dirty="0"/>
              <a:t>: </a:t>
            </a:r>
          </a:p>
          <a:p>
            <a:pPr marL="0" indent="0">
              <a:buNone/>
            </a:pPr>
            <a:r>
              <a:rPr lang="en-US" dirty="0">
                <a:latin typeface="Esteban" panose="020B0604020202020204" charset="0"/>
              </a:rPr>
              <a:t>“A scientist worth his salt is not there to crunch data. A scientist is there to increase understanding: […] understanding of the </a:t>
            </a:r>
            <a:r>
              <a:rPr lang="en-US" i="1" dirty="0">
                <a:latin typeface="Esteban" panose="020B0604020202020204" charset="0"/>
              </a:rPr>
              <a:t>system</a:t>
            </a:r>
            <a:r>
              <a:rPr lang="en-US" dirty="0">
                <a:latin typeface="Esteban" panose="020B0604020202020204" charset="0"/>
              </a:rPr>
              <a:t> that is the subject of the study, not just the data.”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8</a:t>
            </a:fld>
            <a:endParaRPr lang="fr-FR"/>
          </a:p>
        </p:txBody>
      </p:sp>
      <p:grpSp>
        <p:nvGrpSpPr>
          <p:cNvPr id="5" name="Groupe 4">
            <a:extLst>
              <a:ext uri="{FF2B5EF4-FFF2-40B4-BE49-F238E27FC236}">
                <a16:creationId xmlns:a16="http://schemas.microsoft.com/office/drawing/2014/main" id="{AB607E27-198E-49FA-081F-FF1E1CA2B706}"/>
              </a:ext>
            </a:extLst>
          </p:cNvPr>
          <p:cNvGrpSpPr/>
          <p:nvPr/>
        </p:nvGrpSpPr>
        <p:grpSpPr>
          <a:xfrm>
            <a:off x="807534" y="4606019"/>
            <a:ext cx="10240421" cy="1704783"/>
            <a:chOff x="807534" y="4779940"/>
            <a:chExt cx="10240421" cy="1704783"/>
          </a:xfrm>
        </p:grpSpPr>
        <p:sp>
          <p:nvSpPr>
            <p:cNvPr id="7" name="Rectangle 6">
              <a:extLst>
                <a:ext uri="{FF2B5EF4-FFF2-40B4-BE49-F238E27FC236}">
                  <a16:creationId xmlns:a16="http://schemas.microsoft.com/office/drawing/2014/main" id="{107BB9CD-6B96-8199-4481-F05B195807E2}"/>
                </a:ext>
              </a:extLst>
            </p:cNvPr>
            <p:cNvSpPr/>
            <p:nvPr/>
          </p:nvSpPr>
          <p:spPr>
            <a:xfrm>
              <a:off x="807534" y="5273182"/>
              <a:ext cx="10240421" cy="1211541"/>
            </a:xfrm>
            <a:prstGeom prst="rect">
              <a:avLst/>
            </a:prstGeom>
            <a:solidFill>
              <a:srgbClr val="C8EA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lumMod val="75000"/>
                      <a:lumOff val="25000"/>
                    </a:schemeClr>
                  </a:solidFill>
                  <a:latin typeface="Source Sans Pro" panose="020B0503030403020204" pitchFamily="34" charset="0"/>
                  <a:ea typeface="Source Sans Pro" panose="020B0503030403020204" pitchFamily="34" charset="0"/>
                </a:rPr>
                <a:t>Main selling point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as social scientists: in economics, you’re first taught to think about the underlying systems, models, what happens in real life, before even tackling empirical work.</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It’s the same when you do data analysis: you don’t just crunch data and show good metrics and p-values, you are there to understand the phenomena you observe with your data</a:t>
              </a:r>
            </a:p>
            <a:p>
              <a:endParaRPr lang="en-US"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8" name="Rectangle 7">
              <a:extLst>
                <a:ext uri="{FF2B5EF4-FFF2-40B4-BE49-F238E27FC236}">
                  <a16:creationId xmlns:a16="http://schemas.microsoft.com/office/drawing/2014/main" id="{718F5829-9AD0-AEF9-CE4A-6E92D58D7C47}"/>
                </a:ext>
              </a:extLst>
            </p:cNvPr>
            <p:cNvSpPr/>
            <p:nvPr/>
          </p:nvSpPr>
          <p:spPr>
            <a:xfrm>
              <a:off x="807534" y="4779940"/>
              <a:ext cx="10240421" cy="493242"/>
            </a:xfrm>
            <a:prstGeom prst="rect">
              <a:avLst/>
            </a:prstGeom>
            <a:solidFill>
              <a:srgbClr val="1891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Employability tips</a:t>
              </a:r>
            </a:p>
          </p:txBody>
        </p:sp>
        <p:pic>
          <p:nvPicPr>
            <p:cNvPr id="10" name="Graphic 7" descr="Lightbulb outline">
              <a:extLst>
                <a:ext uri="{FF2B5EF4-FFF2-40B4-BE49-F238E27FC236}">
                  <a16:creationId xmlns:a16="http://schemas.microsoft.com/office/drawing/2014/main" id="{1E5DAF09-C1AA-F07C-EF4E-889908B09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Tree>
    <p:extLst>
      <p:ext uri="{BB962C8B-B14F-4D97-AF65-F5344CB8AC3E}">
        <p14:creationId xmlns:p14="http://schemas.microsoft.com/office/powerpoint/2010/main" val="2175221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Realities of the job</a:t>
            </a:r>
            <a:endParaRPr lang="en-GB" dirty="0">
              <a:solidFill>
                <a:srgbClr val="7F7DB0"/>
              </a:solidFill>
            </a:endParaRPr>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9</a:t>
            </a:fld>
            <a:endParaRPr lang="fr-FR"/>
          </a:p>
        </p:txBody>
      </p:sp>
      <p:sp>
        <p:nvSpPr>
          <p:cNvPr id="15" name="Espace réservé du contenu 6">
            <a:extLst>
              <a:ext uri="{FF2B5EF4-FFF2-40B4-BE49-F238E27FC236}">
                <a16:creationId xmlns:a16="http://schemas.microsoft.com/office/drawing/2014/main" id="{04EDB9BB-2AC0-9F2D-81C7-7FBD64B70835}"/>
              </a:ext>
            </a:extLst>
          </p:cNvPr>
          <p:cNvSpPr>
            <a:spLocks noGrp="1"/>
          </p:cNvSpPr>
          <p:nvPr>
            <p:ph idx="1"/>
          </p:nvPr>
        </p:nvSpPr>
        <p:spPr>
          <a:xfrm>
            <a:off x="838200" y="1825624"/>
            <a:ext cx="9753600" cy="4691929"/>
          </a:xfrm>
        </p:spPr>
        <p:txBody>
          <a:bodyPr>
            <a:normAutofit/>
          </a:bodyPr>
          <a:lstStyle/>
          <a:p>
            <a:r>
              <a:rPr lang="en-US" dirty="0"/>
              <a:t>As a data scientist, expect to spend &gt; 50% of your programming time on data wrangling and cleaning</a:t>
            </a:r>
          </a:p>
          <a:p>
            <a:pPr lvl="1"/>
            <a:r>
              <a:rPr lang="en-US" dirty="0">
                <a:solidFill>
                  <a:srgbClr val="EB6E40"/>
                </a:solidFill>
              </a:rPr>
              <a:t>You don’t do enough of this during your studies</a:t>
            </a:r>
            <a:r>
              <a:rPr lang="en-US" dirty="0"/>
              <a:t>, where you’ll instead spend 80% of your time learning complicated modelling methodologies </a:t>
            </a:r>
          </a:p>
          <a:p>
            <a:r>
              <a:rPr lang="en-US" dirty="0"/>
              <a:t>Also, having bad data can be very </a:t>
            </a:r>
            <a:r>
              <a:rPr lang="en-US" dirty="0">
                <a:solidFill>
                  <a:srgbClr val="EB6E40"/>
                </a:solidFill>
              </a:rPr>
              <a:t>frustrating</a:t>
            </a:r>
            <a:r>
              <a:rPr lang="en-US" dirty="0"/>
              <a:t>:</a:t>
            </a:r>
          </a:p>
          <a:p>
            <a:pPr lvl="1"/>
            <a:r>
              <a:rPr lang="en-US" dirty="0"/>
              <a:t>Takes a long time that you might think would be better spent on analysis</a:t>
            </a:r>
          </a:p>
          <a:p>
            <a:pPr lvl="1"/>
            <a:r>
              <a:rPr lang="en-US" dirty="0"/>
              <a:t>The more you clean, the less sure you are about the accuracy and validity of your analyses</a:t>
            </a:r>
          </a:p>
          <a:p>
            <a:pPr lvl="1"/>
            <a:r>
              <a:rPr lang="en-US" dirty="0"/>
              <a:t>Might feel data quality issues severely undermine the quality of your work and your results</a:t>
            </a:r>
          </a:p>
        </p:txBody>
      </p:sp>
    </p:spTree>
    <p:extLst>
      <p:ext uri="{BB962C8B-B14F-4D97-AF65-F5344CB8AC3E}">
        <p14:creationId xmlns:p14="http://schemas.microsoft.com/office/powerpoint/2010/main" val="658295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6918</TotalTime>
  <Words>5159</Words>
  <Application>Microsoft Office PowerPoint</Application>
  <PresentationFormat>Widescreen</PresentationFormat>
  <Paragraphs>547</Paragraphs>
  <Slides>63</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Esteban</vt:lpstr>
      <vt:lpstr>Arial</vt:lpstr>
      <vt:lpstr>Aptos</vt:lpstr>
      <vt:lpstr>Montserrat</vt:lpstr>
      <vt:lpstr>Source Sans Pro</vt:lpstr>
      <vt:lpstr>Cambria Math</vt:lpstr>
      <vt:lpstr>Fira Code</vt:lpstr>
      <vt:lpstr>Office Theme</vt:lpstr>
      <vt:lpstr>II. Cleaning bad data</vt:lpstr>
      <vt:lpstr>PowerPoint Presentation</vt:lpstr>
      <vt:lpstr>PowerPoint Presentation</vt:lpstr>
      <vt:lpstr>PowerPoint Presentation</vt:lpstr>
      <vt:lpstr>Just got my data…</vt:lpstr>
      <vt:lpstr>…but it’s bad. </vt:lpstr>
      <vt:lpstr>Why should you care? (1)</vt:lpstr>
      <vt:lpstr>Why should you care? (2)</vt:lpstr>
      <vt:lpstr>Realities of the job</vt:lpstr>
      <vt:lpstr>Before continuing…</vt:lpstr>
      <vt:lpstr>Technical definitions of bad data</vt:lpstr>
      <vt:lpstr>Help, R doesn’t get my data (1)</vt:lpstr>
      <vt:lpstr>Help, R doesn’t get my data (2)</vt:lpstr>
      <vt:lpstr>Bad tables to good ones</vt:lpstr>
      <vt:lpstr>Other non-tabular formats</vt:lpstr>
      <vt:lpstr>Technical definitions of bad data</vt:lpstr>
      <vt:lpstr>Invalid data</vt:lpstr>
      <vt:lpstr>Invalid data: the checks (1)</vt:lpstr>
      <vt:lpstr>Invalid data: the checks (2)</vt:lpstr>
      <vt:lpstr>Invalid data: how to manage?</vt:lpstr>
      <vt:lpstr>Technical definitions of bad data</vt:lpstr>
      <vt:lpstr>What does missing mean?</vt:lpstr>
      <vt:lpstr>My data is missing, what do I do?</vt:lpstr>
      <vt:lpstr>Mechanisms and patterns in missing data (1)</vt:lpstr>
      <vt:lpstr>Mechanisms and patterns in missing data (2)</vt:lpstr>
      <vt:lpstr>Patterns in missing data</vt:lpstr>
      <vt:lpstr>Patterns in missing data</vt:lpstr>
      <vt:lpstr>Patterns in missing data</vt:lpstr>
      <vt:lpstr>Patterns in missing data</vt:lpstr>
      <vt:lpstr>Patterns in missing data</vt:lpstr>
      <vt:lpstr>Patterns in missing data</vt:lpstr>
      <vt:lpstr>Patterns in missing data</vt:lpstr>
      <vt:lpstr>Quick explanation of latent variables</vt:lpstr>
      <vt:lpstr>Mechanisms in missing data (1)</vt:lpstr>
      <vt:lpstr>Mechanisms in missing data (1)</vt:lpstr>
      <vt:lpstr>Mechanisms in missing data (2)</vt:lpstr>
      <vt:lpstr>Meaning in missing data</vt:lpstr>
      <vt:lpstr>Solutions to missing data</vt:lpstr>
      <vt:lpstr>Deleting data</vt:lpstr>
      <vt:lpstr>Simple imputation (1)</vt:lpstr>
      <vt:lpstr>Simple imputation (2)</vt:lpstr>
      <vt:lpstr>Simple imputation (3)</vt:lpstr>
      <vt:lpstr>Multiple imputation (1)</vt:lpstr>
      <vt:lpstr>Multiple imputation (2)</vt:lpstr>
      <vt:lpstr>Limits of imputation (1)</vt:lpstr>
      <vt:lpstr>Limits of imputation (2)</vt:lpstr>
      <vt:lpstr>Technical definitions of bad data</vt:lpstr>
      <vt:lpstr>Outliers - Examples</vt:lpstr>
      <vt:lpstr>Outliers - Examples</vt:lpstr>
      <vt:lpstr>Outliers - Examples</vt:lpstr>
      <vt:lpstr>Outliers - Examples</vt:lpstr>
      <vt:lpstr>Outliers</vt:lpstr>
      <vt:lpstr>Finding outliers (1)</vt:lpstr>
      <vt:lpstr>Finding outliers (2)</vt:lpstr>
      <vt:lpstr>Finding outliers (3)</vt:lpstr>
      <vt:lpstr>Technical definitions of bad data</vt:lpstr>
      <vt:lpstr>Measurement errors: definition</vt:lpstr>
      <vt:lpstr>Measurement error: detecting from outside the data</vt:lpstr>
      <vt:lpstr>Measurement errors: why?</vt:lpstr>
      <vt:lpstr>Measurement errors: solving</vt:lpstr>
      <vt:lpstr>Measurement errors: examples</vt:lpstr>
      <vt:lpstr>Measurement errors: avoiding</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Scronias</dc:creator>
  <cp:lastModifiedBy>Dimitri Scronias</cp:lastModifiedBy>
  <cp:revision>215</cp:revision>
  <dcterms:created xsi:type="dcterms:W3CDTF">2024-07-27T21:19:28Z</dcterms:created>
  <dcterms:modified xsi:type="dcterms:W3CDTF">2024-09-24T21:31:26Z</dcterms:modified>
</cp:coreProperties>
</file>